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08" r:id="rId2"/>
    <p:sldId id="621" r:id="rId3"/>
    <p:sldId id="608" r:id="rId4"/>
    <p:sldId id="609" r:id="rId5"/>
    <p:sldId id="623" r:id="rId6"/>
    <p:sldId id="615" r:id="rId7"/>
    <p:sldId id="337" r:id="rId8"/>
    <p:sldId id="340" r:id="rId9"/>
    <p:sldId id="648" r:id="rId10"/>
    <p:sldId id="649" r:id="rId11"/>
    <p:sldId id="341" r:id="rId12"/>
    <p:sldId id="620" r:id="rId13"/>
    <p:sldId id="610" r:id="rId14"/>
    <p:sldId id="622" r:id="rId15"/>
    <p:sldId id="611" r:id="rId16"/>
    <p:sldId id="616" r:id="rId17"/>
    <p:sldId id="617" r:id="rId18"/>
    <p:sldId id="619" r:id="rId19"/>
    <p:sldId id="618" r:id="rId20"/>
    <p:sldId id="627" r:id="rId21"/>
    <p:sldId id="626" r:id="rId22"/>
    <p:sldId id="628" r:id="rId23"/>
    <p:sldId id="631" r:id="rId24"/>
    <p:sldId id="630" r:id="rId25"/>
    <p:sldId id="629" r:id="rId26"/>
    <p:sldId id="632" r:id="rId27"/>
    <p:sldId id="633" r:id="rId28"/>
    <p:sldId id="634" r:id="rId29"/>
    <p:sldId id="635" r:id="rId30"/>
    <p:sldId id="637" r:id="rId31"/>
    <p:sldId id="636" r:id="rId32"/>
    <p:sldId id="638" r:id="rId33"/>
    <p:sldId id="639" r:id="rId34"/>
    <p:sldId id="640" r:id="rId35"/>
    <p:sldId id="641" r:id="rId36"/>
    <p:sldId id="642" r:id="rId37"/>
    <p:sldId id="643" r:id="rId38"/>
    <p:sldId id="644" r:id="rId39"/>
    <p:sldId id="645" r:id="rId40"/>
    <p:sldId id="646" r:id="rId41"/>
    <p:sldId id="647" r:id="rId42"/>
    <p:sldId id="65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4AAB646-79AB-4D28-907D-1F5D24FE035F}">
          <p14:sldIdLst>
            <p14:sldId id="308"/>
            <p14:sldId id="621"/>
            <p14:sldId id="608"/>
            <p14:sldId id="609"/>
            <p14:sldId id="623"/>
            <p14:sldId id="615"/>
            <p14:sldId id="337"/>
            <p14:sldId id="340"/>
            <p14:sldId id="648"/>
            <p14:sldId id="649"/>
            <p14:sldId id="341"/>
            <p14:sldId id="620"/>
            <p14:sldId id="610"/>
            <p14:sldId id="622"/>
            <p14:sldId id="611"/>
            <p14:sldId id="616"/>
            <p14:sldId id="617"/>
            <p14:sldId id="619"/>
            <p14:sldId id="618"/>
            <p14:sldId id="627"/>
            <p14:sldId id="626"/>
            <p14:sldId id="628"/>
            <p14:sldId id="631"/>
            <p14:sldId id="630"/>
            <p14:sldId id="629"/>
            <p14:sldId id="632"/>
            <p14:sldId id="633"/>
            <p14:sldId id="634"/>
            <p14:sldId id="635"/>
            <p14:sldId id="637"/>
            <p14:sldId id="636"/>
            <p14:sldId id="638"/>
            <p14:sldId id="639"/>
            <p14:sldId id="640"/>
            <p14:sldId id="641"/>
            <p14:sldId id="642"/>
            <p14:sldId id="643"/>
            <p14:sldId id="644"/>
            <p14:sldId id="645"/>
            <p14:sldId id="646"/>
            <p14:sldId id="647"/>
            <p14:sldId id="650"/>
          </p14:sldIdLst>
        </p14:section>
        <p14:section name="无标题节" id="{393FF300-2581-4471-B2BA-E76D3C581AF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5" autoAdjust="0"/>
    <p:restoredTop sz="93115" autoAdjust="0"/>
  </p:normalViewPr>
  <p:slideViewPr>
    <p:cSldViewPr snapToGrid="0" snapToObjects="1">
      <p:cViewPr varScale="1">
        <p:scale>
          <a:sx n="117" d="100"/>
          <a:sy n="117" d="100"/>
        </p:scale>
        <p:origin x="108" y="228"/>
      </p:cViewPr>
      <p:guideLst>
        <p:guide orient="horz" pos="2160"/>
        <p:guide pos="2880"/>
      </p:guideLst>
    </p:cSldViewPr>
  </p:slideViewPr>
  <p:outlineViewPr>
    <p:cViewPr>
      <p:scale>
        <a:sx n="33" d="100"/>
        <a:sy n="33" d="100"/>
      </p:scale>
      <p:origin x="0" y="9160"/>
    </p:cViewPr>
  </p:outlineViewPr>
  <p:notesTextViewPr>
    <p:cViewPr>
      <p:scale>
        <a:sx n="100" d="100"/>
        <a:sy n="100" d="100"/>
      </p:scale>
      <p:origin x="0" y="0"/>
    </p:cViewPr>
  </p:notesTextViewPr>
  <p:notesViewPr>
    <p:cSldViewPr snapToGrid="0" snapToObjects="1">
      <p:cViewPr varScale="1">
        <p:scale>
          <a:sx n="103" d="100"/>
          <a:sy n="103" d="100"/>
        </p:scale>
        <p:origin x="1932"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477414-4748-4A6C-BE99-74BBCCE648E9}" type="datetimeFigureOut">
              <a:rPr lang="zh-CN" altLang="en-US" smtClean="0"/>
              <a:t>2023-03-06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566913-537F-4449-B607-2328326B2FF6}" type="slidenum">
              <a:rPr lang="zh-CN" altLang="en-US" smtClean="0"/>
              <a:t>‹#›</a:t>
            </a:fld>
            <a:endParaRPr lang="zh-CN" altLang="en-US"/>
          </a:p>
        </p:txBody>
      </p:sp>
    </p:spTree>
    <p:extLst>
      <p:ext uri="{BB962C8B-B14F-4D97-AF65-F5344CB8AC3E}">
        <p14:creationId xmlns:p14="http://schemas.microsoft.com/office/powerpoint/2010/main" val="4146720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C52CC4-DEDF-A44C-877C-4C85C0B5F99F}" type="datetimeFigureOut">
              <a:rPr lang="en-US" smtClean="0"/>
              <a:t>3/6/2023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CA18D-0808-714F-95D5-3FCAC406D160}" type="slidenum">
              <a:rPr lang="en-US" smtClean="0"/>
              <a:t>‹#›</a:t>
            </a:fld>
            <a:endParaRPr lang="en-US"/>
          </a:p>
        </p:txBody>
      </p:sp>
    </p:spTree>
    <p:extLst>
      <p:ext uri="{BB962C8B-B14F-4D97-AF65-F5344CB8AC3E}">
        <p14:creationId xmlns:p14="http://schemas.microsoft.com/office/powerpoint/2010/main" val="3084646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861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335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3263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969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3828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53573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13758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489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04428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843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9412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1892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6714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549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27387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88310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9089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588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66035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4235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0996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9138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4186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52314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76968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36258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25544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7217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83205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3040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944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19334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7321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2833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8187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0458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792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2472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3070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5295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2ED93-CEA5-47C7-8B02-D63FF5AD634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27530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6832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5523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51713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2642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6766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85125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26804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5248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6492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9267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2023-03-06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19352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2023-03-06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304562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overleaf.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ele.me/home/" TargetMode="External"/><Relationship Id="rId5" Type="http://schemas.openxmlformats.org/officeDocument/2006/relationships/hyperlink" Target="https://2.taobao.com/" TargetMode="External"/><Relationship Id="rId4" Type="http://schemas.openxmlformats.org/officeDocument/2006/relationships/hyperlink" Target="https://www.alibabagroup.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haokan.baidu.com/v?vid=3657009191566916067" TargetMode="External"/><Relationship Id="rId5" Type="http://schemas.openxmlformats.org/officeDocument/2006/relationships/hyperlink" Target="https://haokan.baidu.com/v?vid=7994446246993167107" TargetMode="External"/><Relationship Id="rId4" Type="http://schemas.openxmlformats.org/officeDocument/2006/relationships/hyperlink" Target="https://sv.baidu.com/videoui/page/videoland?pd=bjh&amp;context=%7b%22nid%22:%223657009191566916067%22,%22sourceFrom%22:%22bjh%22%7d&amp;fr=bjhauthor&amp;type=vide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tv.cctv.com/2014/08/15/VIDE1408061282530611.shtml"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wiki-wiki.top/baike-%E7%BD%91%E7%BB%9C%E8%B4%AD%E7%89%A9" TargetMode="External"/><Relationship Id="rId13" Type="http://schemas.openxmlformats.org/officeDocument/2006/relationships/hyperlink" Target="https://www.wiki-wiki.top/baike-%E5%AD%98%E8%B2%A8%E7%AE%A1%E7%90%86" TargetMode="External"/><Relationship Id="rId18" Type="http://schemas.openxmlformats.org/officeDocument/2006/relationships/hyperlink" Target="https://www.wiki-wiki.top/baike-%E7%A7%BB%E5%8A%A8%E7%94%B5%E8%AF%9D" TargetMode="External"/><Relationship Id="rId3" Type="http://schemas.openxmlformats.org/officeDocument/2006/relationships/image" Target="../media/image4.jpg"/><Relationship Id="rId7" Type="http://schemas.openxmlformats.org/officeDocument/2006/relationships/hyperlink" Target="https://www.wiki-wiki.top/w/index.php?title=%E7%94%B5%E5%AD%90%E4%BA%A4%E6%98%93%E5%B8%82%E5%9C%BA&amp;action=edit&amp;redlink=1" TargetMode="External"/><Relationship Id="rId12" Type="http://schemas.openxmlformats.org/officeDocument/2006/relationships/hyperlink" Target="https://www.wiki-wiki.top/baike-EDI" TargetMode="External"/><Relationship Id="rId17" Type="http://schemas.openxmlformats.org/officeDocument/2006/relationships/hyperlink" Target="https://www.wiki-wiki.top/w/index.php?title=%E7%94%B5%E5%AD%90%E7%9B%AE%E5%BD%95&amp;action=edit&amp;redlink=1" TargetMode="External"/><Relationship Id="rId2" Type="http://schemas.openxmlformats.org/officeDocument/2006/relationships/notesSlide" Target="../notesSlides/notesSlide5.xml"/><Relationship Id="rId16" Type="http://schemas.openxmlformats.org/officeDocument/2006/relationships/hyperlink" Target="https://www.wiki-wiki.top/baike-%E6%95%B0%E6%8D%AE%E5%BA%93" TargetMode="External"/><Relationship Id="rId1" Type="http://schemas.openxmlformats.org/officeDocument/2006/relationships/slideLayout" Target="../slideLayouts/slideLayout2.xml"/><Relationship Id="rId6" Type="http://schemas.openxmlformats.org/officeDocument/2006/relationships/hyperlink" Target="https://www.wiki-wiki.top/baike-%E4%BE%9B%E5%BA%94%E9%93%BE%E7%AE%A1%E7%90%86" TargetMode="External"/><Relationship Id="rId11" Type="http://schemas.openxmlformats.org/officeDocument/2006/relationships/hyperlink" Target="https://www.wiki-wiki.top/baike-%E7%94%B5%E5%AD%90%E6%95%B0%E6%8D%AE%E4%BA%A4%E6%8D%A2" TargetMode="External"/><Relationship Id="rId5" Type="http://schemas.openxmlformats.org/officeDocument/2006/relationships/hyperlink" Target="https://www.wiki-wiki.top/w/index.php?title=%E7%94%B5%E5%AD%90%E8%B4%A7%E5%B8%81%E4%BA%A4%E6%8D%A2&amp;action=edit&amp;redlink=1" TargetMode="External"/><Relationship Id="rId15" Type="http://schemas.openxmlformats.org/officeDocument/2006/relationships/hyperlink" Target="https://www.wiki-wiki.top/baike-%E7%94%B5%E5%AD%90%E9%82%AE%E4%BB%B6" TargetMode="External"/><Relationship Id="rId10" Type="http://schemas.openxmlformats.org/officeDocument/2006/relationships/hyperlink" Target="https://www.wiki-wiki.top/w/index.php?title=%E5%9C%A8%E7%BA%BF%E4%BA%8B%E5%8A%A1%E5%A4%84%E7%90%86&amp;action=edit&amp;redlink=1" TargetMode="External"/><Relationship Id="rId4" Type="http://schemas.openxmlformats.org/officeDocument/2006/relationships/hyperlink" Target="https://www.wiki-wiki.top/baike-%E4%BA%92%E8%81%94%E7%BD%91" TargetMode="External"/><Relationship Id="rId9" Type="http://schemas.openxmlformats.org/officeDocument/2006/relationships/hyperlink" Target="https://www.wiki-wiki.top/baike-%E7%BD%91%E7%BB%9C%E8%90%A5%E9%94%80" TargetMode="External"/><Relationship Id="rId14" Type="http://schemas.openxmlformats.org/officeDocument/2006/relationships/hyperlink" Target="https://www.wiki-wiki.top/baike-%E5%85%A8%E7%90%83%E8%B3%87%E8%A8%8A%E7%B6%B2"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libili.com/video/BV1VN4y1P7Zj/?spm_id_from=333.788.recommend_more_video.0" TargetMode="External"/><Relationship Id="rId4" Type="http://schemas.openxmlformats.org/officeDocument/2006/relationships/hyperlink" Target="https://haokan.baidu.com/v?vid=666781498685958873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alimama.com/index.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764704"/>
            <a:ext cx="7772400" cy="1296144"/>
          </a:xfrm>
        </p:spPr>
        <p:txBody>
          <a:bodyPr>
            <a:normAutofit/>
          </a:bodyPr>
          <a:lstStyle/>
          <a:p>
            <a:r>
              <a:rPr lang="zh-CN" altLang="en-US" sz="5400" dirty="0">
                <a:solidFill>
                  <a:srgbClr val="721832"/>
                </a:solidFill>
                <a:latin typeface="微软雅黑" panose="020B0503020204020204" pitchFamily="34" charset="-122"/>
                <a:ea typeface="微软雅黑" panose="020B0503020204020204" pitchFamily="34" charset="-122"/>
              </a:rPr>
              <a:t>电子商务数据分析</a:t>
            </a:r>
          </a:p>
        </p:txBody>
      </p:sp>
      <p:sp>
        <p:nvSpPr>
          <p:cNvPr id="3" name="副标题 2"/>
          <p:cNvSpPr>
            <a:spLocks noGrp="1"/>
          </p:cNvSpPr>
          <p:nvPr>
            <p:ph type="subTitle" idx="1"/>
          </p:nvPr>
        </p:nvSpPr>
        <p:spPr>
          <a:xfrm>
            <a:off x="1619672" y="2132856"/>
            <a:ext cx="6112768" cy="1296144"/>
          </a:xfrm>
        </p:spPr>
        <p:txBody>
          <a:bodyPr>
            <a:normAutofit/>
          </a:bodyPr>
          <a:lstStyle/>
          <a:p>
            <a:r>
              <a:rPr lang="zh-CN" altLang="en-US" sz="3600" dirty="0">
                <a:solidFill>
                  <a:srgbClr val="721832"/>
                </a:solidFill>
                <a:latin typeface="微软雅黑" panose="020B0503020204020204" pitchFamily="34" charset="-122"/>
                <a:ea typeface="微软雅黑" panose="020B0503020204020204" pitchFamily="34" charset="-122"/>
              </a:rPr>
              <a:t>第</a:t>
            </a:r>
            <a:r>
              <a:rPr lang="en-US" altLang="zh-CN" sz="3600" dirty="0">
                <a:solidFill>
                  <a:srgbClr val="721832"/>
                </a:solidFill>
                <a:latin typeface="微软雅黑" panose="020B0503020204020204" pitchFamily="34" charset="-122"/>
                <a:ea typeface="微软雅黑" panose="020B0503020204020204" pitchFamily="34" charset="-122"/>
              </a:rPr>
              <a:t>1</a:t>
            </a:r>
            <a:r>
              <a:rPr lang="zh-CN" altLang="en-US" sz="3600" dirty="0">
                <a:solidFill>
                  <a:srgbClr val="721832"/>
                </a:solidFill>
                <a:latin typeface="微软雅黑" panose="020B0503020204020204" pitchFamily="34" charset="-122"/>
                <a:ea typeface="微软雅黑" panose="020B0503020204020204" pitchFamily="34" charset="-122"/>
              </a:rPr>
              <a:t>章 课程简介</a:t>
            </a:r>
          </a:p>
        </p:txBody>
      </p:sp>
      <p:sp>
        <p:nvSpPr>
          <p:cNvPr id="4" name="矩形 3"/>
          <p:cNvSpPr/>
          <p:nvPr/>
        </p:nvSpPr>
        <p:spPr>
          <a:xfrm>
            <a:off x="1979712" y="4005064"/>
            <a:ext cx="6336704" cy="20005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Times New Roman"/>
                <a:ea typeface="宋体" panose="02010600030101010101" pitchFamily="2" charset="-122"/>
                <a:cs typeface="Times New Roman"/>
              </a:rPr>
              <a:t>朱桂祥 </a:t>
            </a:r>
            <a:r>
              <a:rPr kumimoji="0" lang="en-US" altLang="zh-CN" sz="2800" b="1" i="0" u="none" strike="noStrike" kern="1200" cap="none" spc="0" normalizeH="0" baseline="0" noProof="0" dirty="0">
                <a:ln>
                  <a:noFill/>
                </a:ln>
                <a:solidFill>
                  <a:srgbClr val="0070C0"/>
                </a:solidFill>
                <a:effectLst/>
                <a:uLnTx/>
                <a:uFillTx/>
                <a:latin typeface="Times New Roman"/>
                <a:ea typeface="宋体" panose="02010600030101010101" pitchFamily="2" charset="-122"/>
                <a:cs typeface="Times New Roman"/>
              </a:rPr>
              <a:t>(9120201070@nufe.edu.cn)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南京财经大学信息工程学院</a:t>
            </a:r>
            <a:b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br>
            <a: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江苏省电子商务重点实验室</a:t>
            </a:r>
            <a:b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br>
            <a: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电子商务信息处理国家级国际联合研究中心</a:t>
            </a:r>
            <a:b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br>
            <a:r>
              <a:rPr kumimoji="0" lang="zh-CN" altLang="en-US"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电子商务交易技术国家地方联合工程实验室</a:t>
            </a:r>
            <a:endParaRPr kumimoji="0" lang="en-US" altLang="zh-CN" sz="24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p:txBody>
      </p:sp>
      <p:pic>
        <p:nvPicPr>
          <p:cNvPr id="5" name="Picture 9">
            <a:extLst>
              <a:ext uri="{FF2B5EF4-FFF2-40B4-BE49-F238E27FC236}">
                <a16:creationId xmlns:a16="http://schemas.microsoft.com/office/drawing/2014/main" id="{66A94C46-C2E7-644F-D66E-CCBC0CAB9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74" y="61635"/>
            <a:ext cx="1045541" cy="105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0AF3772-4B6E-0DAC-2540-B0B2779FDCB3}"/>
              </a:ext>
            </a:extLst>
          </p:cNvPr>
          <p:cNvPicPr>
            <a:picLocks noChangeAspect="1"/>
          </p:cNvPicPr>
          <p:nvPr/>
        </p:nvPicPr>
        <p:blipFill>
          <a:blip r:embed="rId4"/>
          <a:stretch>
            <a:fillRect/>
          </a:stretch>
        </p:blipFill>
        <p:spPr>
          <a:xfrm>
            <a:off x="14171" y="70737"/>
            <a:ext cx="1045541" cy="1062681"/>
          </a:xfrm>
          <a:prstGeom prst="rect">
            <a:avLst/>
          </a:prstGeom>
        </p:spPr>
      </p:pic>
    </p:spTree>
    <p:extLst>
      <p:ext uri="{BB962C8B-B14F-4D97-AF65-F5344CB8AC3E}">
        <p14:creationId xmlns:p14="http://schemas.microsoft.com/office/powerpoint/2010/main" val="102422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36037434-12D0-BC26-E872-474625128E6F}"/>
              </a:ext>
            </a:extLst>
          </p:cNvPr>
          <p:cNvSpPr txBox="1">
            <a:spLocks/>
          </p:cNvSpPr>
          <p:nvPr/>
        </p:nvSpPr>
        <p:spPr>
          <a:xfrm>
            <a:off x="368303" y="1511300"/>
            <a:ext cx="3276597"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电子商务大数据分析</a:t>
            </a:r>
            <a:r>
              <a:rPr kumimoji="0" lang="en-US" sz="1800" b="0" i="0" u="none" strike="noStrike" kern="1200" cap="none" spc="0" normalizeH="0" baseline="0" noProof="0" dirty="0">
                <a:ln>
                  <a:noFill/>
                </a:ln>
                <a:solidFill>
                  <a:prstClr val="black"/>
                </a:solidFill>
                <a:effectLst/>
                <a:uLnTx/>
                <a:uFillTx/>
                <a:latin typeface="Times New Roman"/>
                <a:ea typeface="+mj-ea"/>
                <a:cs typeface="Times New Roman"/>
              </a:rPr>
              <a:t>.</a:t>
            </a:r>
            <a:br>
              <a:rPr kumimoji="0" lang="en-US" sz="1800" b="0" i="0" u="none" strike="noStrike" kern="1200" cap="none" spc="0" normalizeH="0" baseline="0" noProof="0" dirty="0">
                <a:ln>
                  <a:noFill/>
                </a:ln>
                <a:solidFill>
                  <a:prstClr val="black"/>
                </a:solidFill>
                <a:effectLst/>
                <a:uLnTx/>
                <a:uFillTx/>
                <a:latin typeface="Times New Roman"/>
                <a:ea typeface="+mj-ea"/>
                <a:cs typeface="Times New Roman"/>
              </a:rPr>
            </a:br>
            <a:br>
              <a:rPr kumimoji="0" lang="en-US" sz="1800" b="1" i="0" u="none" strike="noStrike" kern="1200" cap="none" spc="0" normalizeH="0" baseline="0" noProof="0" dirty="0">
                <a:ln>
                  <a:noFill/>
                </a:ln>
                <a:solidFill>
                  <a:prstClr val="black"/>
                </a:solidFill>
                <a:effectLst/>
                <a:uLnTx/>
                <a:uFillTx/>
                <a:latin typeface="Times New Roman"/>
                <a:ea typeface="+mj-ea"/>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电子商务大数据的四个创新点</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a:t>
            </a:r>
            <a:br>
              <a:rPr kumimoji="0" lang="en-US" sz="1800" b="0" i="0" u="none" strike="noStrike" kern="1200" cap="none" spc="0" normalizeH="0" baseline="0" noProof="0" dirty="0">
                <a:ln>
                  <a:noFill/>
                </a:ln>
                <a:solidFill>
                  <a:prstClr val="black"/>
                </a:solidFill>
                <a:effectLst/>
                <a:uLnTx/>
                <a:uFillTx/>
                <a:latin typeface="+mj-lt"/>
                <a:ea typeface="+mj-ea"/>
                <a:cs typeface="Times New Roman"/>
              </a:rPr>
            </a:b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个性化数据导购</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用户行为分析，浏览，点击，收藏，评论等数据进行个性化的推荐。</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专业化的数据服务模式</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淘宝指数 </a:t>
            </a:r>
            <a:br>
              <a:rPr kumimoji="0" lang="en-US" sz="1800" b="0" i="0" u="none" strike="noStrike" kern="1200" cap="none" spc="0" normalizeH="0" baseline="0" noProof="0" dirty="0">
                <a:ln>
                  <a:noFill/>
                </a:ln>
                <a:solidFill>
                  <a:prstClr val="black"/>
                </a:solidFill>
                <a:effectLst/>
                <a:uLnTx/>
                <a:uFillTx/>
                <a:latin typeface="+mj-lt"/>
                <a:ea typeface="+mj-ea"/>
                <a:cs typeface="Times New Roman"/>
              </a:rPr>
            </a:br>
            <a:r>
              <a:rPr kumimoji="0" lang="en-US" sz="1800" b="0" i="0" u="none" strike="noStrike" kern="1200" cap="none" spc="0" normalizeH="0" baseline="0" noProof="0" dirty="0">
                <a:ln>
                  <a:noFill/>
                </a:ln>
                <a:solidFill>
                  <a:prstClr val="black"/>
                </a:solidFill>
                <a:effectLst/>
                <a:uLnTx/>
                <a:uFillTx/>
                <a:latin typeface="+mj-lt"/>
                <a:ea typeface="+mj-ea"/>
                <a:cs typeface="Times New Roman"/>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低交易成本的商品流通模式</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智能化的仓储和物流。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构建垂直细分的服务模式</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从大型综合的京东淘宝，向细分的蘑菇街，唯品会等公司过渡。</a:t>
            </a:r>
            <a:r>
              <a:rPr kumimoji="0" lang="zh-CN" altLang="en-US" sz="18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	</a:t>
            </a:r>
            <a:endParaRPr kumimoji="0" lang="en-US" sz="1800" b="1" i="0" u="none" strike="noStrike" kern="1200" cap="none" spc="0" normalizeH="0" baseline="0" noProof="0" dirty="0">
              <a:ln>
                <a:noFill/>
              </a:ln>
              <a:solidFill>
                <a:prstClr val="black"/>
              </a:solidFill>
              <a:effectLst/>
              <a:uLnTx/>
              <a:uFillTx/>
              <a:latin typeface="Times New Roman"/>
              <a:ea typeface="+mj-ea"/>
              <a:cs typeface="Times New Roman"/>
            </a:endParaRPr>
          </a:p>
        </p:txBody>
      </p:sp>
      <p:sp>
        <p:nvSpPr>
          <p:cNvPr id="3" name="文本框 2">
            <a:extLst>
              <a:ext uri="{FF2B5EF4-FFF2-40B4-BE49-F238E27FC236}">
                <a16:creationId xmlns:a16="http://schemas.microsoft.com/office/drawing/2014/main" id="{A64393F6-03F8-23AA-C92D-C4961901443B}"/>
              </a:ext>
            </a:extLst>
          </p:cNvPr>
          <p:cNvSpPr txBox="1"/>
          <p:nvPr/>
        </p:nvSpPr>
        <p:spPr>
          <a:xfrm>
            <a:off x="5181601" y="1235115"/>
            <a:ext cx="3682999"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案例研究</a:t>
            </a:r>
            <a:endPar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淘宝指数</a:t>
            </a:r>
            <a:r>
              <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p:txBody>
      </p:sp>
      <p:pic>
        <p:nvPicPr>
          <p:cNvPr id="4" name="图片 3" descr="屏幕快照 2019-03-05 下午9.05.43.png">
            <a:extLst>
              <a:ext uri="{FF2B5EF4-FFF2-40B4-BE49-F238E27FC236}">
                <a16:creationId xmlns:a16="http://schemas.microsoft.com/office/drawing/2014/main" id="{B7E0C147-6265-AABA-D66B-ED86EDBB0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4900" y="2411956"/>
            <a:ext cx="5499100" cy="2411630"/>
          </a:xfrm>
          <a:prstGeom prst="rect">
            <a:avLst/>
          </a:prstGeom>
        </p:spPr>
      </p:pic>
    </p:spTree>
    <p:extLst>
      <p:ext uri="{BB962C8B-B14F-4D97-AF65-F5344CB8AC3E}">
        <p14:creationId xmlns:p14="http://schemas.microsoft.com/office/powerpoint/2010/main" val="308655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C978DD05-0E0B-0699-0532-E554D8813868}"/>
              </a:ext>
            </a:extLst>
          </p:cNvPr>
          <p:cNvSpPr txBox="1"/>
          <p:nvPr/>
        </p:nvSpPr>
        <p:spPr>
          <a:xfrm>
            <a:off x="470380" y="1372871"/>
            <a:ext cx="8673620" cy="424731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课程目录：</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CN" altLang="en-US" b="1" dirty="0">
                <a:solidFill>
                  <a:prstClr val="black"/>
                </a:solidFill>
                <a:latin typeface="Calibri"/>
                <a:ea typeface="宋体" panose="02010600030101010101" pitchFamily="2" charset="-122"/>
              </a:rPr>
              <a:t>课程简介</a:t>
            </a:r>
            <a:endParaRPr lang="en-US" altLang="zh-CN" b="1" dirty="0">
              <a:solidFill>
                <a:prstClr val="black"/>
              </a:solidFill>
              <a:latin typeface="Calibri"/>
              <a:ea typeface="宋体" panose="02010600030101010101" pitchFamily="2" charset="-122"/>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大数据的背景</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CN" altLang="en-US" b="1" dirty="0">
                <a:solidFill>
                  <a:prstClr val="black"/>
                </a:solidFill>
                <a:latin typeface="Calibri"/>
                <a:ea typeface="宋体" panose="02010600030101010101" pitchFamily="2" charset="-122"/>
              </a:rPr>
              <a:t>大数据采集（爬虫）和预处理</a:t>
            </a:r>
            <a:endParaRPr lang="en-US" altLang="zh-CN" b="1" dirty="0">
              <a:solidFill>
                <a:prstClr val="black"/>
              </a:solidFill>
              <a:latin typeface="Calibri"/>
              <a:ea typeface="宋体" panose="02010600030101010101" pitchFamily="2" charset="-122"/>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轨迹大数据挖掘</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CN" altLang="en-US" b="1" dirty="0">
                <a:solidFill>
                  <a:prstClr val="black"/>
                </a:solidFill>
                <a:latin typeface="Calibri"/>
                <a:ea typeface="宋体" panose="02010600030101010101" pitchFamily="2" charset="-122"/>
              </a:rPr>
              <a:t>电子商务欺诈检测</a:t>
            </a:r>
            <a:endParaRPr lang="en-US" altLang="zh-CN" b="1" dirty="0">
              <a:solidFill>
                <a:prstClr val="black"/>
              </a:solidFill>
              <a:latin typeface="Calibri"/>
              <a:ea typeface="宋体" panose="02010600030101010101" pitchFamily="2" charset="-122"/>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CN" altLang="en-US" b="1" dirty="0">
                <a:solidFill>
                  <a:prstClr val="black"/>
                </a:solidFill>
                <a:latin typeface="Calibri"/>
                <a:ea typeface="宋体" panose="02010600030101010101" pitchFamily="2" charset="-122"/>
              </a:rPr>
              <a:t>在线用户购买意愿预测</a:t>
            </a:r>
            <a:endParaRPr lang="en-US" altLang="zh-CN" b="1" dirty="0">
              <a:solidFill>
                <a:prstClr val="black"/>
              </a:solidFill>
              <a:latin typeface="Calibri"/>
              <a:ea typeface="宋体" panose="02010600030101010101" pitchFamily="2" charset="-122"/>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个性化推荐</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lang="en-US" altLang="zh-CN" b="1" dirty="0">
              <a:solidFill>
                <a:prstClr val="black"/>
              </a:solidFill>
              <a:latin typeface="Calibri"/>
              <a:ea typeface="宋体" panose="02010600030101010101" pitchFamily="2" charset="-122"/>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R="0" lvl="0" algn="l" defTabSz="457200" rtl="0" eaLnBrk="1" fontAlgn="auto" latinLnBrk="0" hangingPunct="1">
              <a:lnSpc>
                <a:spcPct val="100000"/>
              </a:lnSpc>
              <a:spcBef>
                <a:spcPts val="0"/>
              </a:spcBef>
              <a:spcAft>
                <a:spcPts val="0"/>
              </a:spcAft>
              <a:buClrTx/>
              <a:buSzTx/>
              <a:tabLst/>
              <a:defRPr/>
            </a:pPr>
            <a:r>
              <a:rPr lang="zh-CN" altLang="en-US" b="1" dirty="0">
                <a:solidFill>
                  <a:prstClr val="black"/>
                </a:solidFill>
                <a:latin typeface="Calibri"/>
                <a:ea typeface="宋体" panose="02010600030101010101" pitchFamily="2" charset="-122"/>
              </a:rPr>
              <a:t>工具：</a:t>
            </a:r>
            <a:endParaRPr lang="en-US" altLang="zh-CN" b="1" dirty="0">
              <a:solidFill>
                <a:prstClr val="black"/>
              </a:solidFill>
              <a:latin typeface="Calibri"/>
              <a:ea typeface="宋体" panose="02010600030101010101" pitchFamily="2" charset="-122"/>
            </a:endParaRPr>
          </a:p>
          <a:p>
            <a:pPr marL="342900" indent="-342900">
              <a:buFont typeface="+mj-lt"/>
              <a:buAutoNum type="arabicPeriod"/>
            </a:pP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：安装</a:t>
            </a: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Anaconda </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，安装库</a:t>
            </a:r>
            <a:r>
              <a:rPr lang="en-US" altLang="zh-CN"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numpy</a:t>
            </a: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1.19.5</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Scrapy</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Gensim</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Jieba</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scikit-learn 0.22</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scikit-surprise 1.1.1</a:t>
            </a:r>
            <a:r>
              <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等。</a:t>
            </a:r>
            <a:endPar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mj-lt"/>
              <a:buAutoNum type="arabicPeriod"/>
            </a:pPr>
            <a:r>
              <a:rPr lang="en-US" altLang="zh-CN" b="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Texstudio</a:t>
            </a:r>
            <a:r>
              <a:rPr lang="zh-CN" altLang="en-US" b="1" dirty="0">
                <a:solidFill>
                  <a:prstClr val="black"/>
                </a:solidFill>
                <a:latin typeface="Calibri"/>
                <a:ea typeface="宋体" panose="02010600030101010101" pitchFamily="2" charset="-122"/>
              </a:rPr>
              <a:t>或者</a:t>
            </a:r>
            <a:r>
              <a:rPr lang="en-US" altLang="zh-CN" b="1" dirty="0">
                <a:solidFill>
                  <a:prstClr val="black"/>
                </a:solidFill>
                <a:latin typeface="Calibri"/>
                <a:ea typeface="宋体" panose="02010600030101010101" pitchFamily="2" charset="-122"/>
              </a:rPr>
              <a:t>Overleaf</a:t>
            </a:r>
            <a:r>
              <a:rPr lang="zh-CN" altLang="en-US" b="1" dirty="0">
                <a:solidFill>
                  <a:prstClr val="black"/>
                </a:solidFill>
                <a:latin typeface="Calibri"/>
                <a:ea typeface="宋体" panose="02010600030101010101" pitchFamily="2" charset="-122"/>
              </a:rPr>
              <a:t>（ </a:t>
            </a:r>
            <a:r>
              <a:rPr lang="en-US" altLang="zh-CN" b="1" dirty="0">
                <a:solidFill>
                  <a:prstClr val="black"/>
                </a:solidFill>
                <a:latin typeface="Calibri"/>
                <a:ea typeface="宋体" panose="02010600030101010101" pitchFamily="2" charset="-122"/>
                <a:hlinkClick r:id="rId4"/>
              </a:rPr>
              <a:t>https://www.overleaf.com/</a:t>
            </a:r>
            <a:r>
              <a:rPr lang="zh-CN" altLang="en-US" b="1" dirty="0">
                <a:solidFill>
                  <a:prstClr val="black"/>
                </a:solidFill>
                <a:latin typeface="Calibri"/>
                <a:ea typeface="宋体" panose="02010600030101010101" pitchFamily="2" charset="-122"/>
              </a:rPr>
              <a:t> ）</a:t>
            </a:r>
            <a:endPar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endParaRPr lang="zh-CN" altLang="en-US" b="1" dirty="0">
              <a:solidFill>
                <a:prstClr val="black"/>
              </a:solidFill>
              <a:latin typeface="Calibri"/>
              <a:ea typeface="宋体" panose="02010600030101010101" pitchFamily="2" charset="-122"/>
            </a:endParaRPr>
          </a:p>
        </p:txBody>
      </p:sp>
      <p:pic>
        <p:nvPicPr>
          <p:cNvPr id="4" name="图片 3">
            <a:extLst>
              <a:ext uri="{FF2B5EF4-FFF2-40B4-BE49-F238E27FC236}">
                <a16:creationId xmlns:a16="http://schemas.microsoft.com/office/drawing/2014/main" id="{02785021-3288-F157-A9BD-08AC4B62BE2D}"/>
              </a:ext>
            </a:extLst>
          </p:cNvPr>
          <p:cNvPicPr>
            <a:picLocks noChangeAspect="1"/>
          </p:cNvPicPr>
          <p:nvPr/>
        </p:nvPicPr>
        <p:blipFill>
          <a:blip r:embed="rId5"/>
          <a:stretch>
            <a:fillRect/>
          </a:stretch>
        </p:blipFill>
        <p:spPr>
          <a:xfrm>
            <a:off x="5035683" y="1652265"/>
            <a:ext cx="1385407" cy="1814076"/>
          </a:xfrm>
          <a:prstGeom prst="rect">
            <a:avLst/>
          </a:prstGeom>
        </p:spPr>
      </p:pic>
      <p:pic>
        <p:nvPicPr>
          <p:cNvPr id="7" name="图片 6">
            <a:extLst>
              <a:ext uri="{FF2B5EF4-FFF2-40B4-BE49-F238E27FC236}">
                <a16:creationId xmlns:a16="http://schemas.microsoft.com/office/drawing/2014/main" id="{817D6B2F-1310-25A0-4D27-B4735950119F}"/>
              </a:ext>
            </a:extLst>
          </p:cNvPr>
          <p:cNvPicPr>
            <a:picLocks noChangeAspect="1"/>
          </p:cNvPicPr>
          <p:nvPr/>
        </p:nvPicPr>
        <p:blipFill>
          <a:blip r:embed="rId6"/>
          <a:stretch>
            <a:fillRect/>
          </a:stretch>
        </p:blipFill>
        <p:spPr>
          <a:xfrm>
            <a:off x="6590163" y="1749919"/>
            <a:ext cx="1468516" cy="1554227"/>
          </a:xfrm>
          <a:prstGeom prst="rect">
            <a:avLst/>
          </a:prstGeom>
        </p:spPr>
      </p:pic>
    </p:spTree>
    <p:extLst>
      <p:ext uri="{BB962C8B-B14F-4D97-AF65-F5344CB8AC3E}">
        <p14:creationId xmlns:p14="http://schemas.microsoft.com/office/powerpoint/2010/main" val="215772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35A542CF-5D91-F01D-5071-C23396E57598}"/>
              </a:ext>
            </a:extLst>
          </p:cNvPr>
          <p:cNvSpPr txBox="1">
            <a:spLocks/>
          </p:cNvSpPr>
          <p:nvPr/>
        </p:nvSpPr>
        <p:spPr>
          <a:xfrm>
            <a:off x="359015" y="1491436"/>
            <a:ext cx="7772400" cy="3581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latin typeface="Times New Roman"/>
                <a:cs typeface="Times New Roman"/>
              </a:rPr>
              <a:t>课程交流</a:t>
            </a:r>
            <a:r>
              <a:rPr lang="en-US" altLang="zh-CN" sz="2000" b="1" dirty="0">
                <a:latin typeface="Times New Roman"/>
                <a:cs typeface="Times New Roman"/>
              </a:rPr>
              <a:t>QQ</a:t>
            </a:r>
            <a:r>
              <a:rPr lang="zh-CN" altLang="en-US" sz="2000" b="1" dirty="0">
                <a:latin typeface="Times New Roman"/>
                <a:cs typeface="Times New Roman"/>
              </a:rPr>
              <a:t>群：</a:t>
            </a:r>
            <a:r>
              <a:rPr lang="en-US" altLang="zh-CN" sz="2000" b="1" dirty="0">
                <a:latin typeface="Times New Roman"/>
                <a:cs typeface="Times New Roman"/>
              </a:rPr>
              <a:t>207039651</a:t>
            </a:r>
            <a:br>
              <a:rPr lang="en-US" altLang="zh-CN" sz="2000" b="1" dirty="0">
                <a:latin typeface="Times New Roman"/>
                <a:cs typeface="Times New Roman"/>
              </a:rPr>
            </a:br>
            <a:br>
              <a:rPr lang="en-US" altLang="zh-CN" sz="2000" b="1" dirty="0">
                <a:latin typeface="Times New Roman"/>
                <a:cs typeface="Times New Roman"/>
              </a:rPr>
            </a:br>
            <a:r>
              <a:rPr lang="zh-CN" altLang="x-none" sz="2000" b="1" dirty="0">
                <a:latin typeface="Times New Roman"/>
                <a:cs typeface="Times New Roman"/>
              </a:rPr>
              <a:t>评分</a:t>
            </a:r>
            <a:r>
              <a:rPr lang="zh-CN" altLang="en-US" sz="2000" b="1" dirty="0">
                <a:latin typeface="Times New Roman"/>
                <a:cs typeface="Times New Roman"/>
              </a:rPr>
              <a:t>规则：</a:t>
            </a:r>
            <a:br>
              <a:rPr lang="en-US" altLang="zh-CN" sz="2000" b="1" dirty="0">
                <a:latin typeface="Times New Roman"/>
                <a:cs typeface="Times New Roman"/>
              </a:rPr>
            </a:br>
            <a:r>
              <a:rPr lang="zh-CN" altLang="en-US" sz="2000" b="1" dirty="0">
                <a:latin typeface="Times New Roman"/>
                <a:cs typeface="Times New Roman"/>
              </a:rPr>
              <a:t>点名</a:t>
            </a:r>
            <a:r>
              <a:rPr lang="en-US" altLang="zh-CN" sz="2000" b="1" dirty="0">
                <a:solidFill>
                  <a:srgbClr val="FF0000"/>
                </a:solidFill>
                <a:latin typeface="Times New Roman"/>
                <a:cs typeface="Times New Roman"/>
              </a:rPr>
              <a:t>5%</a:t>
            </a:r>
            <a:br>
              <a:rPr lang="en-US" altLang="zh-CN" sz="2000" b="1" dirty="0">
                <a:latin typeface="Times New Roman"/>
                <a:cs typeface="Times New Roman"/>
              </a:rPr>
            </a:br>
            <a:r>
              <a:rPr lang="zh-CN" altLang="en-US" sz="2000" b="1" dirty="0">
                <a:latin typeface="Times New Roman"/>
                <a:cs typeface="Times New Roman"/>
              </a:rPr>
              <a:t>提问</a:t>
            </a:r>
            <a:r>
              <a:rPr lang="en-US" altLang="zh-CN" sz="2000" b="1" dirty="0">
                <a:solidFill>
                  <a:srgbClr val="FF0000"/>
                </a:solidFill>
                <a:latin typeface="Times New Roman"/>
                <a:cs typeface="Times New Roman"/>
              </a:rPr>
              <a:t>5%</a:t>
            </a:r>
            <a:br>
              <a:rPr lang="en-US" altLang="zh-CN" sz="2000" b="1" dirty="0">
                <a:solidFill>
                  <a:srgbClr val="FF0000"/>
                </a:solidFill>
                <a:latin typeface="Times New Roman"/>
                <a:cs typeface="Times New Roman"/>
              </a:rPr>
            </a:br>
            <a:r>
              <a:rPr lang="zh-CN" altLang="en-US" sz="2000" b="1" dirty="0">
                <a:solidFill>
                  <a:srgbClr val="FF0000"/>
                </a:solidFill>
                <a:latin typeface="Times New Roman"/>
                <a:cs typeface="Times New Roman"/>
              </a:rPr>
              <a:t>作业和实验</a:t>
            </a:r>
            <a:r>
              <a:rPr lang="en-US" altLang="zh-CN" sz="2000" b="1" dirty="0">
                <a:latin typeface="Times New Roman"/>
                <a:cs typeface="Times New Roman"/>
              </a:rPr>
              <a:t>(5% 6</a:t>
            </a:r>
            <a:r>
              <a:rPr lang="zh-CN" altLang="en-US" sz="2000" b="1" dirty="0">
                <a:latin typeface="Times New Roman"/>
                <a:cs typeface="Times New Roman"/>
              </a:rPr>
              <a:t>次</a:t>
            </a:r>
            <a:r>
              <a:rPr lang="en-US" altLang="zh-CN" sz="2000" b="1" dirty="0">
                <a:latin typeface="Times New Roman"/>
                <a:cs typeface="Times New Roman"/>
              </a:rPr>
              <a:t> </a:t>
            </a:r>
            <a:r>
              <a:rPr lang="en-US" altLang="zh-CN" sz="2000" b="1" dirty="0">
                <a:solidFill>
                  <a:srgbClr val="FF0000"/>
                </a:solidFill>
                <a:latin typeface="Times New Roman"/>
                <a:cs typeface="Times New Roman"/>
              </a:rPr>
              <a:t>30%</a:t>
            </a:r>
            <a:r>
              <a:rPr lang="en-US" altLang="zh-CN" sz="2000" b="1" dirty="0">
                <a:latin typeface="Times New Roman"/>
                <a:cs typeface="Times New Roman"/>
              </a:rPr>
              <a:t>)</a:t>
            </a:r>
            <a:br>
              <a:rPr lang="en-US" altLang="zh-CN" sz="2000" b="1" dirty="0">
                <a:latin typeface="Times New Roman"/>
                <a:cs typeface="Times New Roman"/>
              </a:rPr>
            </a:br>
            <a:r>
              <a:rPr lang="zh-CN" altLang="en-US" sz="2000" b="1" dirty="0">
                <a:latin typeface="Times New Roman"/>
                <a:cs typeface="Times New Roman"/>
              </a:rPr>
              <a:t>课程报告</a:t>
            </a:r>
            <a:r>
              <a:rPr lang="en-US" altLang="zh-CN" sz="2000" b="1" dirty="0">
                <a:solidFill>
                  <a:srgbClr val="FF0000"/>
                </a:solidFill>
                <a:latin typeface="Times New Roman"/>
                <a:cs typeface="Times New Roman"/>
              </a:rPr>
              <a:t>60%</a:t>
            </a:r>
            <a:br>
              <a:rPr lang="en-US" altLang="zh-CN" sz="2000" b="1" dirty="0">
                <a:solidFill>
                  <a:srgbClr val="FF0000"/>
                </a:solidFill>
                <a:latin typeface="Times New Roman"/>
                <a:cs typeface="Times New Roman"/>
              </a:rPr>
            </a:br>
            <a:br>
              <a:rPr lang="en-US" altLang="zh-CN" sz="2000" b="1" dirty="0">
                <a:solidFill>
                  <a:srgbClr val="FF0000"/>
                </a:solidFill>
                <a:latin typeface="Times New Roman"/>
                <a:cs typeface="Times New Roman"/>
              </a:rPr>
            </a:br>
            <a:r>
              <a:rPr lang="zh-CN" altLang="en-US" sz="2000" b="1" dirty="0">
                <a:solidFill>
                  <a:srgbClr val="FF0000"/>
                </a:solidFill>
                <a:latin typeface="Times New Roman"/>
                <a:cs typeface="Times New Roman"/>
              </a:rPr>
              <a:t>相似度检测超过</a:t>
            </a:r>
            <a:r>
              <a:rPr lang="en-US" altLang="zh-CN" sz="2000" b="1" dirty="0">
                <a:solidFill>
                  <a:srgbClr val="FF0000"/>
                </a:solidFill>
                <a:latin typeface="Times New Roman"/>
                <a:cs typeface="Times New Roman"/>
              </a:rPr>
              <a:t>30%</a:t>
            </a:r>
            <a:r>
              <a:rPr lang="zh-CN" altLang="en-US" sz="2000" b="1" dirty="0">
                <a:solidFill>
                  <a:srgbClr val="FF0000"/>
                </a:solidFill>
                <a:latin typeface="Times New Roman"/>
                <a:cs typeface="Times New Roman"/>
              </a:rPr>
              <a:t>计</a:t>
            </a:r>
            <a:r>
              <a:rPr lang="en-US" altLang="zh-CN" sz="2000" b="1" dirty="0">
                <a:solidFill>
                  <a:srgbClr val="FF0000"/>
                </a:solidFill>
                <a:latin typeface="Times New Roman"/>
                <a:cs typeface="Times New Roman"/>
              </a:rPr>
              <a:t>0</a:t>
            </a:r>
            <a:r>
              <a:rPr lang="zh-CN" altLang="en-US" sz="2000" b="1" dirty="0">
                <a:solidFill>
                  <a:srgbClr val="FF0000"/>
                </a:solidFill>
                <a:latin typeface="Times New Roman"/>
                <a:cs typeface="Times New Roman"/>
              </a:rPr>
              <a:t>分。</a:t>
            </a:r>
            <a:endParaRPr lang="en-US" sz="2000" b="1" dirty="0">
              <a:solidFill>
                <a:srgbClr val="FF0000"/>
              </a:solidFill>
              <a:latin typeface="Times New Roman"/>
              <a:cs typeface="Times New Roman"/>
            </a:endParaRPr>
          </a:p>
        </p:txBody>
      </p:sp>
      <p:pic>
        <p:nvPicPr>
          <p:cNvPr id="3" name="图片 2">
            <a:extLst>
              <a:ext uri="{FF2B5EF4-FFF2-40B4-BE49-F238E27FC236}">
                <a16:creationId xmlns:a16="http://schemas.microsoft.com/office/drawing/2014/main" id="{EF294BD4-E985-C295-342B-4AA0811F5416}"/>
              </a:ext>
            </a:extLst>
          </p:cNvPr>
          <p:cNvPicPr>
            <a:picLocks noChangeAspect="1"/>
          </p:cNvPicPr>
          <p:nvPr/>
        </p:nvPicPr>
        <p:blipFill>
          <a:blip r:embed="rId4"/>
          <a:stretch>
            <a:fillRect/>
          </a:stretch>
        </p:blipFill>
        <p:spPr>
          <a:xfrm>
            <a:off x="4126898" y="1650999"/>
            <a:ext cx="4928201" cy="3907331"/>
          </a:xfrm>
          <a:prstGeom prst="rect">
            <a:avLst/>
          </a:prstGeom>
        </p:spPr>
      </p:pic>
      <p:sp>
        <p:nvSpPr>
          <p:cNvPr id="4" name="文本框 3">
            <a:extLst>
              <a:ext uri="{FF2B5EF4-FFF2-40B4-BE49-F238E27FC236}">
                <a16:creationId xmlns:a16="http://schemas.microsoft.com/office/drawing/2014/main" id="{A0D46245-8AE5-AD01-D7D4-84A129D9F19A}"/>
              </a:ext>
            </a:extLst>
          </p:cNvPr>
          <p:cNvSpPr txBox="1"/>
          <p:nvPr/>
        </p:nvSpPr>
        <p:spPr>
          <a:xfrm>
            <a:off x="4168345" y="1122104"/>
            <a:ext cx="2366682" cy="369332"/>
          </a:xfrm>
          <a:prstGeom prst="rect">
            <a:avLst/>
          </a:prstGeom>
          <a:noFill/>
        </p:spPr>
        <p:txBody>
          <a:bodyPr wrap="square" rtlCol="0">
            <a:spAutoFit/>
          </a:bodyPr>
          <a:lstStyle/>
          <a:p>
            <a:r>
              <a:rPr lang="zh-CN" altLang="en-US" b="1" dirty="0">
                <a:solidFill>
                  <a:srgbClr val="C00000"/>
                </a:solidFill>
              </a:rPr>
              <a:t>课程</a:t>
            </a:r>
            <a:r>
              <a:rPr lang="en-US" altLang="zh-CN" b="1" dirty="0" err="1">
                <a:solidFill>
                  <a:srgbClr val="C00000"/>
                </a:solidFill>
              </a:rPr>
              <a:t>Gethub</a:t>
            </a:r>
            <a:r>
              <a:rPr lang="zh-CN" altLang="en-US" b="1" dirty="0">
                <a:solidFill>
                  <a:srgbClr val="C00000"/>
                </a:solidFill>
              </a:rPr>
              <a:t>首页</a:t>
            </a:r>
          </a:p>
        </p:txBody>
      </p:sp>
    </p:spTree>
    <p:extLst>
      <p:ext uri="{BB962C8B-B14F-4D97-AF65-F5344CB8AC3E}">
        <p14:creationId xmlns:p14="http://schemas.microsoft.com/office/powerpoint/2010/main" val="380001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pic>
        <p:nvPicPr>
          <p:cNvPr id="8" name="图片 7">
            <a:extLst>
              <a:ext uri="{FF2B5EF4-FFF2-40B4-BE49-F238E27FC236}">
                <a16:creationId xmlns:a16="http://schemas.microsoft.com/office/drawing/2014/main" id="{E5FE71D7-EBC9-F658-7F87-11BCAEEC2EB9}"/>
              </a:ext>
            </a:extLst>
          </p:cNvPr>
          <p:cNvPicPr>
            <a:picLocks noChangeAspect="1"/>
          </p:cNvPicPr>
          <p:nvPr/>
        </p:nvPicPr>
        <p:blipFill>
          <a:blip r:embed="rId4"/>
          <a:stretch>
            <a:fillRect/>
          </a:stretch>
        </p:blipFill>
        <p:spPr>
          <a:xfrm>
            <a:off x="4716341" y="1058430"/>
            <a:ext cx="3381622" cy="4860168"/>
          </a:xfrm>
          <a:prstGeom prst="rect">
            <a:avLst/>
          </a:prstGeom>
        </p:spPr>
      </p:pic>
      <p:pic>
        <p:nvPicPr>
          <p:cNvPr id="9" name="图片 8">
            <a:extLst>
              <a:ext uri="{FF2B5EF4-FFF2-40B4-BE49-F238E27FC236}">
                <a16:creationId xmlns:a16="http://schemas.microsoft.com/office/drawing/2014/main" id="{E395B4D0-2DDC-21EE-F02F-2F8809BBC54B}"/>
              </a:ext>
            </a:extLst>
          </p:cNvPr>
          <p:cNvPicPr>
            <a:picLocks noChangeAspect="1"/>
          </p:cNvPicPr>
          <p:nvPr/>
        </p:nvPicPr>
        <p:blipFill>
          <a:blip r:embed="rId5"/>
          <a:stretch>
            <a:fillRect/>
          </a:stretch>
        </p:blipFill>
        <p:spPr>
          <a:xfrm>
            <a:off x="894975" y="1190193"/>
            <a:ext cx="3542582" cy="4728405"/>
          </a:xfrm>
          <a:prstGeom prst="rect">
            <a:avLst/>
          </a:prstGeom>
        </p:spPr>
      </p:pic>
      <p:sp>
        <p:nvSpPr>
          <p:cNvPr id="10" name="文本框 9">
            <a:extLst>
              <a:ext uri="{FF2B5EF4-FFF2-40B4-BE49-F238E27FC236}">
                <a16:creationId xmlns:a16="http://schemas.microsoft.com/office/drawing/2014/main" id="{9ADCB055-8348-29F6-6B00-34537CF1961B}"/>
              </a:ext>
            </a:extLst>
          </p:cNvPr>
          <p:cNvSpPr txBox="1"/>
          <p:nvPr/>
        </p:nvSpPr>
        <p:spPr>
          <a:xfrm>
            <a:off x="4853429" y="318274"/>
            <a:ext cx="3830295" cy="523220"/>
          </a:xfrm>
          <a:prstGeom prst="rect">
            <a:avLst/>
          </a:prstGeom>
          <a:noFill/>
        </p:spPr>
        <p:txBody>
          <a:bodyPr wrap="square" rtlCol="0">
            <a:spAutoFit/>
          </a:bodyPr>
          <a:lstStyle/>
          <a:p>
            <a:r>
              <a:rPr lang="zh-CN" altLang="en-US" sz="2800" b="1" dirty="0">
                <a:solidFill>
                  <a:srgbClr val="C00000"/>
                </a:solidFill>
              </a:rPr>
              <a:t>为何要用</a:t>
            </a:r>
            <a:r>
              <a:rPr lang="en-US" altLang="zh-CN" sz="2800" b="1" dirty="0">
                <a:solidFill>
                  <a:srgbClr val="C00000"/>
                </a:solidFill>
              </a:rPr>
              <a:t>Latex</a:t>
            </a:r>
            <a:r>
              <a:rPr lang="zh-CN" altLang="en-US" sz="2800" b="1" dirty="0">
                <a:solidFill>
                  <a:srgbClr val="C00000"/>
                </a:solidFill>
              </a:rPr>
              <a:t>？</a:t>
            </a:r>
          </a:p>
        </p:txBody>
      </p:sp>
    </p:spTree>
    <p:extLst>
      <p:ext uri="{BB962C8B-B14F-4D97-AF65-F5344CB8AC3E}">
        <p14:creationId xmlns:p14="http://schemas.microsoft.com/office/powerpoint/2010/main" val="15049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10" name="文本框 9">
            <a:extLst>
              <a:ext uri="{FF2B5EF4-FFF2-40B4-BE49-F238E27FC236}">
                <a16:creationId xmlns:a16="http://schemas.microsoft.com/office/drawing/2014/main" id="{9ADCB055-8348-29F6-6B00-34537CF1961B}"/>
              </a:ext>
            </a:extLst>
          </p:cNvPr>
          <p:cNvSpPr txBox="1"/>
          <p:nvPr/>
        </p:nvSpPr>
        <p:spPr>
          <a:xfrm>
            <a:off x="4853429" y="318274"/>
            <a:ext cx="3830295" cy="523220"/>
          </a:xfrm>
          <a:prstGeom prst="rect">
            <a:avLst/>
          </a:prstGeom>
          <a:noFill/>
        </p:spPr>
        <p:txBody>
          <a:bodyPr wrap="square" rtlCol="0">
            <a:spAutoFit/>
          </a:bodyPr>
          <a:lstStyle/>
          <a:p>
            <a:r>
              <a:rPr lang="zh-CN" altLang="en-US" sz="2800" b="1" dirty="0">
                <a:solidFill>
                  <a:srgbClr val="C00000"/>
                </a:solidFill>
              </a:rPr>
              <a:t>为何要用</a:t>
            </a:r>
            <a:r>
              <a:rPr lang="en-US" altLang="zh-CN" sz="2800" b="1" dirty="0">
                <a:solidFill>
                  <a:srgbClr val="C00000"/>
                </a:solidFill>
              </a:rPr>
              <a:t>Latex</a:t>
            </a:r>
            <a:r>
              <a:rPr lang="zh-CN" altLang="en-US" sz="2800" b="1" dirty="0">
                <a:solidFill>
                  <a:srgbClr val="C00000"/>
                </a:solidFill>
              </a:rPr>
              <a:t>？</a:t>
            </a:r>
          </a:p>
        </p:txBody>
      </p:sp>
      <p:pic>
        <p:nvPicPr>
          <p:cNvPr id="2" name="图片 1">
            <a:extLst>
              <a:ext uri="{FF2B5EF4-FFF2-40B4-BE49-F238E27FC236}">
                <a16:creationId xmlns:a16="http://schemas.microsoft.com/office/drawing/2014/main" id="{36629A01-4920-91B0-65DC-B4251AA3D255}"/>
              </a:ext>
            </a:extLst>
          </p:cNvPr>
          <p:cNvPicPr>
            <a:picLocks noChangeAspect="1"/>
          </p:cNvPicPr>
          <p:nvPr/>
        </p:nvPicPr>
        <p:blipFill>
          <a:blip r:embed="rId4"/>
          <a:stretch>
            <a:fillRect/>
          </a:stretch>
        </p:blipFill>
        <p:spPr>
          <a:xfrm>
            <a:off x="5926122" y="1437411"/>
            <a:ext cx="2946400" cy="4128585"/>
          </a:xfrm>
          <a:prstGeom prst="rect">
            <a:avLst/>
          </a:prstGeom>
        </p:spPr>
      </p:pic>
      <p:pic>
        <p:nvPicPr>
          <p:cNvPr id="3" name="图片 2">
            <a:extLst>
              <a:ext uri="{FF2B5EF4-FFF2-40B4-BE49-F238E27FC236}">
                <a16:creationId xmlns:a16="http://schemas.microsoft.com/office/drawing/2014/main" id="{6AF24792-133B-F80D-21FB-39E88B93E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21" y="1556094"/>
            <a:ext cx="5728001" cy="3505989"/>
          </a:xfrm>
          <a:prstGeom prst="rect">
            <a:avLst/>
          </a:prstGeom>
        </p:spPr>
      </p:pic>
    </p:spTree>
    <p:extLst>
      <p:ext uri="{BB962C8B-B14F-4D97-AF65-F5344CB8AC3E}">
        <p14:creationId xmlns:p14="http://schemas.microsoft.com/office/powerpoint/2010/main" val="24448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pic>
        <p:nvPicPr>
          <p:cNvPr id="2" name="图片 1">
            <a:extLst>
              <a:ext uri="{FF2B5EF4-FFF2-40B4-BE49-F238E27FC236}">
                <a16:creationId xmlns:a16="http://schemas.microsoft.com/office/drawing/2014/main" id="{FFAD92A8-98C7-68C2-AB71-53ABC455BEDF}"/>
              </a:ext>
            </a:extLst>
          </p:cNvPr>
          <p:cNvPicPr>
            <a:picLocks noChangeAspect="1"/>
          </p:cNvPicPr>
          <p:nvPr/>
        </p:nvPicPr>
        <p:blipFill>
          <a:blip r:embed="rId4"/>
          <a:stretch>
            <a:fillRect/>
          </a:stretch>
        </p:blipFill>
        <p:spPr>
          <a:xfrm>
            <a:off x="255616" y="1825786"/>
            <a:ext cx="2897187" cy="4303643"/>
          </a:xfrm>
          <a:prstGeom prst="rect">
            <a:avLst/>
          </a:prstGeom>
        </p:spPr>
      </p:pic>
      <p:pic>
        <p:nvPicPr>
          <p:cNvPr id="3" name="图片 2">
            <a:extLst>
              <a:ext uri="{FF2B5EF4-FFF2-40B4-BE49-F238E27FC236}">
                <a16:creationId xmlns:a16="http://schemas.microsoft.com/office/drawing/2014/main" id="{D46560C8-7984-40EE-B897-D59289FCD28E}"/>
              </a:ext>
            </a:extLst>
          </p:cNvPr>
          <p:cNvPicPr>
            <a:picLocks noChangeAspect="1"/>
          </p:cNvPicPr>
          <p:nvPr/>
        </p:nvPicPr>
        <p:blipFill>
          <a:blip r:embed="rId5"/>
          <a:stretch>
            <a:fillRect/>
          </a:stretch>
        </p:blipFill>
        <p:spPr>
          <a:xfrm>
            <a:off x="3328244" y="1752673"/>
            <a:ext cx="2851150" cy="4449871"/>
          </a:xfrm>
          <a:prstGeom prst="rect">
            <a:avLst/>
          </a:prstGeom>
        </p:spPr>
      </p:pic>
      <p:pic>
        <p:nvPicPr>
          <p:cNvPr id="4" name="图片 3">
            <a:extLst>
              <a:ext uri="{FF2B5EF4-FFF2-40B4-BE49-F238E27FC236}">
                <a16:creationId xmlns:a16="http://schemas.microsoft.com/office/drawing/2014/main" id="{71FAC118-C84B-8C5B-AD8A-A684733F6B50}"/>
              </a:ext>
            </a:extLst>
          </p:cNvPr>
          <p:cNvPicPr>
            <a:picLocks noChangeAspect="1"/>
          </p:cNvPicPr>
          <p:nvPr/>
        </p:nvPicPr>
        <p:blipFill>
          <a:blip r:embed="rId6"/>
          <a:stretch>
            <a:fillRect/>
          </a:stretch>
        </p:blipFill>
        <p:spPr>
          <a:xfrm>
            <a:off x="6306042" y="1910016"/>
            <a:ext cx="2622058" cy="1524164"/>
          </a:xfrm>
          <a:prstGeom prst="rect">
            <a:avLst/>
          </a:prstGeom>
        </p:spPr>
      </p:pic>
      <p:pic>
        <p:nvPicPr>
          <p:cNvPr id="5" name="图片 4">
            <a:extLst>
              <a:ext uri="{FF2B5EF4-FFF2-40B4-BE49-F238E27FC236}">
                <a16:creationId xmlns:a16="http://schemas.microsoft.com/office/drawing/2014/main" id="{74BFA960-463F-C549-19D5-3EA07CD5E68B}"/>
              </a:ext>
            </a:extLst>
          </p:cNvPr>
          <p:cNvPicPr>
            <a:picLocks noChangeAspect="1"/>
          </p:cNvPicPr>
          <p:nvPr/>
        </p:nvPicPr>
        <p:blipFill>
          <a:blip r:embed="rId7"/>
          <a:stretch>
            <a:fillRect/>
          </a:stretch>
        </p:blipFill>
        <p:spPr>
          <a:xfrm>
            <a:off x="6049800" y="3748505"/>
            <a:ext cx="3005299" cy="2296695"/>
          </a:xfrm>
          <a:prstGeom prst="rect">
            <a:avLst/>
          </a:prstGeom>
        </p:spPr>
      </p:pic>
      <p:sp>
        <p:nvSpPr>
          <p:cNvPr id="6" name="文本框 5">
            <a:extLst>
              <a:ext uri="{FF2B5EF4-FFF2-40B4-BE49-F238E27FC236}">
                <a16:creationId xmlns:a16="http://schemas.microsoft.com/office/drawing/2014/main" id="{BDD4C554-6B05-7381-EED4-82CE1835479F}"/>
              </a:ext>
            </a:extLst>
          </p:cNvPr>
          <p:cNvSpPr txBox="1"/>
          <p:nvPr/>
        </p:nvSpPr>
        <p:spPr>
          <a:xfrm>
            <a:off x="4853429" y="318274"/>
            <a:ext cx="3830295" cy="523220"/>
          </a:xfrm>
          <a:prstGeom prst="rect">
            <a:avLst/>
          </a:prstGeom>
          <a:noFill/>
        </p:spPr>
        <p:txBody>
          <a:bodyPr wrap="square" rtlCol="0">
            <a:spAutoFit/>
          </a:bodyPr>
          <a:lstStyle/>
          <a:p>
            <a:r>
              <a:rPr lang="zh-CN" altLang="en-US" sz="2800" b="1" dirty="0">
                <a:solidFill>
                  <a:srgbClr val="C00000"/>
                </a:solidFill>
              </a:rPr>
              <a:t>为何要用</a:t>
            </a:r>
            <a:r>
              <a:rPr lang="en-US" altLang="zh-CN" sz="2800" b="1" dirty="0">
                <a:solidFill>
                  <a:srgbClr val="C00000"/>
                </a:solidFill>
              </a:rPr>
              <a:t>Latex</a:t>
            </a:r>
            <a:r>
              <a:rPr lang="zh-CN" altLang="en-US" sz="2800" b="1" dirty="0">
                <a:solidFill>
                  <a:srgbClr val="C00000"/>
                </a:solidFill>
              </a:rPr>
              <a:t>？</a:t>
            </a:r>
          </a:p>
        </p:txBody>
      </p:sp>
    </p:spTree>
    <p:extLst>
      <p:ext uri="{BB962C8B-B14F-4D97-AF65-F5344CB8AC3E}">
        <p14:creationId xmlns:p14="http://schemas.microsoft.com/office/powerpoint/2010/main" val="133251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345414C4-2106-5341-FB3F-748B78E85684}"/>
              </a:ext>
            </a:extLst>
          </p:cNvPr>
          <p:cNvSpPr txBox="1">
            <a:spLocks/>
          </p:cNvSpPr>
          <p:nvPr/>
        </p:nvSpPr>
        <p:spPr>
          <a:xfrm>
            <a:off x="469902" y="1511300"/>
            <a:ext cx="5270498"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x-none" sz="1800" b="1">
                <a:latin typeface="Times New Roman"/>
                <a:ea typeface="+mn-ea"/>
                <a:cs typeface="Times New Roman"/>
              </a:rPr>
              <a:t>电子</a:t>
            </a:r>
            <a:r>
              <a:rPr lang="zh-CN" altLang="en-US" sz="1800" b="1">
                <a:latin typeface="Times New Roman"/>
                <a:ea typeface="+mn-ea"/>
                <a:cs typeface="Times New Roman"/>
              </a:rPr>
              <a:t>商务发展的简要历史</a:t>
            </a:r>
            <a:br>
              <a:rPr lang="zh-CN" altLang="en-US" sz="1800" b="1">
                <a:latin typeface="Times New Roman"/>
                <a:ea typeface="+mn-ea"/>
                <a:cs typeface="Times New Roman"/>
              </a:rPr>
            </a:br>
            <a:r>
              <a:rPr lang="en-US" altLang="zh-CN" sz="1800" b="1">
                <a:latin typeface="Times New Roman"/>
                <a:ea typeface="+mn-ea"/>
                <a:cs typeface="Times New Roman"/>
              </a:rPr>
              <a:t>(1) 1979: Michael Aldrich </a:t>
            </a:r>
            <a:r>
              <a:rPr lang="zh-CN" altLang="en-US" sz="1800" b="1">
                <a:latin typeface="Times New Roman"/>
                <a:ea typeface="+mn-ea"/>
                <a:cs typeface="Times New Roman"/>
              </a:rPr>
              <a:t>建立第一家在线商店</a:t>
            </a:r>
            <a:br>
              <a:rPr lang="zh-CN" altLang="en-US" sz="1800" b="1">
                <a:latin typeface="Times New Roman"/>
                <a:ea typeface="+mn-ea"/>
                <a:cs typeface="Times New Roman"/>
              </a:rPr>
            </a:br>
            <a:r>
              <a:rPr lang="en-US" altLang="zh-CN" sz="1800" b="1">
                <a:latin typeface="Times New Roman"/>
                <a:ea typeface="+mn-ea"/>
                <a:cs typeface="Times New Roman"/>
              </a:rPr>
              <a:t>(2) 1995: Jeff Bezos </a:t>
            </a:r>
            <a:r>
              <a:rPr lang="zh-CN" altLang="en-US" sz="1800" b="1">
                <a:latin typeface="Times New Roman"/>
                <a:ea typeface="+mn-ea"/>
                <a:cs typeface="Times New Roman"/>
              </a:rPr>
              <a:t>创建了</a:t>
            </a:r>
            <a:r>
              <a:rPr lang="en-US" altLang="zh-CN" sz="1800" b="1">
                <a:latin typeface="Times New Roman"/>
                <a:ea typeface="+mn-ea"/>
                <a:cs typeface="Times New Roman"/>
              </a:rPr>
              <a:t> Amazon.com. </a:t>
            </a:r>
            <a:br>
              <a:rPr lang="en-US" altLang="zh-CN" sz="1800" b="1">
                <a:latin typeface="Times New Roman"/>
                <a:ea typeface="+mn-ea"/>
                <a:cs typeface="Times New Roman"/>
              </a:rPr>
            </a:br>
            <a:r>
              <a:rPr lang="en-US" altLang="zh-CN" sz="1800" b="1">
                <a:latin typeface="Times New Roman"/>
                <a:ea typeface="+mn-ea"/>
                <a:cs typeface="Times New Roman"/>
              </a:rPr>
              <a:t>eBay </a:t>
            </a:r>
            <a:r>
              <a:rPr lang="zh-CN" altLang="en-US" sz="1800" b="1">
                <a:latin typeface="Times New Roman"/>
                <a:ea typeface="+mn-ea"/>
                <a:cs typeface="Times New Roman"/>
              </a:rPr>
              <a:t>由程序员</a:t>
            </a:r>
            <a:r>
              <a:rPr lang="en-US" altLang="zh-CN" sz="1800" b="1">
                <a:latin typeface="Times New Roman"/>
                <a:ea typeface="+mn-ea"/>
                <a:cs typeface="Times New Roman"/>
              </a:rPr>
              <a:t>Pierre Omidyar </a:t>
            </a:r>
            <a:r>
              <a:rPr lang="zh-CN" altLang="en-US" sz="1800" b="1">
                <a:latin typeface="Times New Roman"/>
                <a:ea typeface="+mn-ea"/>
                <a:cs typeface="Times New Roman"/>
              </a:rPr>
              <a:t>创立</a:t>
            </a:r>
            <a:r>
              <a:rPr lang="zh-CN" altLang="zh-CN" sz="1800" b="1">
                <a:latin typeface="Times New Roman"/>
                <a:ea typeface="+mn-ea"/>
                <a:cs typeface="Times New Roman"/>
              </a:rPr>
              <a:t>。</a:t>
            </a:r>
            <a:br>
              <a:rPr lang="zh-CN" altLang="en-US" sz="1800" b="1">
                <a:latin typeface="Times New Roman"/>
                <a:ea typeface="+mn-ea"/>
                <a:cs typeface="Times New Roman"/>
              </a:rPr>
            </a:br>
            <a:r>
              <a:rPr lang="en-US" altLang="zh-CN" sz="1800" b="1">
                <a:latin typeface="Times New Roman"/>
                <a:ea typeface="+mn-ea"/>
                <a:cs typeface="Times New Roman"/>
              </a:rPr>
              <a:t>(3)1999: Alibaba</a:t>
            </a:r>
            <a:r>
              <a:rPr lang="zh-CN" altLang="en-US" sz="1800" b="1">
                <a:latin typeface="Times New Roman"/>
                <a:ea typeface="+mn-ea"/>
                <a:cs typeface="Times New Roman"/>
              </a:rPr>
              <a:t>集团在中国成立</a:t>
            </a:r>
            <a:r>
              <a:rPr lang="en-US" altLang="zh-CN" sz="1800" b="1">
                <a:latin typeface="Times New Roman"/>
                <a:ea typeface="+mn-ea"/>
                <a:cs typeface="Times New Roman"/>
              </a:rPr>
              <a:t>.</a:t>
            </a:r>
            <a:r>
              <a:rPr lang="zh-CN" altLang="zh-CN" sz="1800" b="1">
                <a:latin typeface="Times New Roman"/>
                <a:ea typeface="+mn-ea"/>
                <a:cs typeface="Times New Roman"/>
              </a:rPr>
              <a:t>。</a:t>
            </a:r>
            <a:br>
              <a:rPr lang="zh-CN" altLang="en-US" sz="1800" b="1">
                <a:latin typeface="Times New Roman"/>
                <a:ea typeface="+mn-ea"/>
                <a:cs typeface="Times New Roman"/>
              </a:rPr>
            </a:br>
            <a:r>
              <a:rPr lang="en-US" altLang="zh-CN" sz="1800" b="1">
                <a:latin typeface="Times New Roman"/>
                <a:ea typeface="+mn-ea"/>
                <a:cs typeface="Times New Roman"/>
              </a:rPr>
              <a:t>(4) 2001: Alibaba.com </a:t>
            </a:r>
            <a:r>
              <a:rPr lang="zh-CN" altLang="en-US" sz="1800" b="1">
                <a:latin typeface="Times New Roman"/>
                <a:ea typeface="+mn-ea"/>
                <a:cs typeface="Times New Roman"/>
              </a:rPr>
              <a:t>在</a:t>
            </a:r>
            <a:r>
              <a:rPr lang="en-US" altLang="zh-CN" sz="1800" b="1">
                <a:latin typeface="Times New Roman"/>
                <a:ea typeface="+mn-ea"/>
                <a:cs typeface="Times New Roman"/>
              </a:rPr>
              <a:t>2001</a:t>
            </a:r>
            <a:r>
              <a:rPr lang="zh-CN" altLang="en-US" sz="1800" b="1">
                <a:latin typeface="Times New Roman"/>
                <a:ea typeface="+mn-ea"/>
                <a:cs typeface="Times New Roman"/>
              </a:rPr>
              <a:t>年</a:t>
            </a:r>
            <a:r>
              <a:rPr lang="en-US" altLang="zh-CN" sz="1800" b="1">
                <a:latin typeface="Times New Roman"/>
                <a:ea typeface="+mn-ea"/>
                <a:cs typeface="Times New Roman"/>
              </a:rPr>
              <a:t>12</a:t>
            </a:r>
            <a:r>
              <a:rPr lang="zh-CN" altLang="en-US" sz="1800" b="1">
                <a:latin typeface="Times New Roman"/>
                <a:ea typeface="+mn-ea"/>
                <a:cs typeface="Times New Roman"/>
              </a:rPr>
              <a:t>月盈利。</a:t>
            </a:r>
            <a:br>
              <a:rPr lang="zh-CN" altLang="en-US" sz="1800" b="1">
                <a:latin typeface="Times New Roman"/>
                <a:ea typeface="+mn-ea"/>
                <a:cs typeface="Times New Roman"/>
              </a:rPr>
            </a:br>
            <a:r>
              <a:rPr lang="en-US" altLang="zh-CN" sz="1800" b="1">
                <a:latin typeface="Times New Roman"/>
                <a:ea typeface="+mn-ea"/>
                <a:cs typeface="Times New Roman"/>
              </a:rPr>
              <a:t>(5) 2002: eBay </a:t>
            </a:r>
            <a:r>
              <a:rPr lang="zh-CN" altLang="en-US" sz="1800" b="1">
                <a:latin typeface="Times New Roman"/>
                <a:ea typeface="+mn-ea"/>
                <a:cs typeface="Times New Roman"/>
              </a:rPr>
              <a:t>收购</a:t>
            </a:r>
            <a:r>
              <a:rPr lang="en-US" altLang="zh-CN" sz="1800" b="1">
                <a:latin typeface="Times New Roman"/>
                <a:ea typeface="+mn-ea"/>
                <a:cs typeface="Times New Roman"/>
              </a:rPr>
              <a:t> PayPal </a:t>
            </a:r>
            <a:r>
              <a:rPr lang="zh-CN" altLang="en-US" sz="1800" b="1">
                <a:latin typeface="Times New Roman"/>
                <a:ea typeface="+mn-ea"/>
                <a:cs typeface="Times New Roman"/>
              </a:rPr>
              <a:t>价值</a:t>
            </a:r>
            <a:r>
              <a:rPr lang="en-US" altLang="zh-CN" sz="1800" b="1">
                <a:latin typeface="Times New Roman"/>
                <a:ea typeface="+mn-ea"/>
                <a:cs typeface="Times New Roman"/>
              </a:rPr>
              <a:t>15</a:t>
            </a:r>
            <a:r>
              <a:rPr lang="zh-CN" altLang="en-US" sz="1800" b="1">
                <a:latin typeface="Times New Roman"/>
                <a:ea typeface="+mn-ea"/>
                <a:cs typeface="Times New Roman"/>
              </a:rPr>
              <a:t>亿美金</a:t>
            </a:r>
            <a:r>
              <a:rPr lang="en-US" altLang="zh-CN" sz="1800" b="1">
                <a:latin typeface="Times New Roman"/>
                <a:ea typeface="+mn-ea"/>
                <a:cs typeface="Times New Roman"/>
              </a:rPr>
              <a:t>.</a:t>
            </a:r>
            <a:r>
              <a:rPr lang="zh-CN" altLang="zh-CN" sz="1800" b="1">
                <a:latin typeface="Times New Roman"/>
                <a:ea typeface="+mn-ea"/>
                <a:cs typeface="Times New Roman"/>
              </a:rPr>
              <a:t>。</a:t>
            </a:r>
            <a:br>
              <a:rPr lang="zh-CN" altLang="en-US" sz="1800" b="1">
                <a:latin typeface="Times New Roman"/>
                <a:ea typeface="+mn-ea"/>
                <a:cs typeface="Times New Roman"/>
              </a:rPr>
            </a:br>
            <a:r>
              <a:rPr lang="en-US" altLang="zh-CN" sz="1800" b="1">
                <a:latin typeface="Times New Roman"/>
                <a:ea typeface="+mn-ea"/>
                <a:cs typeface="Times New Roman"/>
              </a:rPr>
              <a:t>(6) 2003: Amazon.com </a:t>
            </a:r>
            <a:r>
              <a:rPr lang="zh-CN" altLang="en-US" sz="1800" b="1">
                <a:latin typeface="Times New Roman"/>
                <a:ea typeface="+mn-ea"/>
                <a:cs typeface="Times New Roman"/>
              </a:rPr>
              <a:t>发布第一个盈利年报。</a:t>
            </a:r>
            <a:br>
              <a:rPr lang="en-US" altLang="zh-CN" sz="1800" b="1">
                <a:latin typeface="Times New Roman"/>
                <a:ea typeface="+mn-ea"/>
                <a:cs typeface="Times New Roman"/>
              </a:rPr>
            </a:br>
            <a:r>
              <a:rPr lang="en-US" altLang="zh-CN" sz="1800" b="1">
                <a:latin typeface="Times New Roman"/>
                <a:ea typeface="+mn-ea"/>
                <a:cs typeface="Times New Roman"/>
              </a:rPr>
              <a:t>(7) 2015: Amazon.com</a:t>
            </a:r>
            <a:r>
              <a:rPr lang="zh-CN" altLang="en-US" sz="1800" b="1">
                <a:latin typeface="Times New Roman"/>
                <a:ea typeface="+mn-ea"/>
                <a:cs typeface="Times New Roman"/>
              </a:rPr>
              <a:t> 占据了美国电子商务市场增长的半壁江山。</a:t>
            </a:r>
            <a:endParaRPr lang="en-US" sz="1800" b="1" dirty="0">
              <a:latin typeface="Times New Roman"/>
              <a:ea typeface="+mn-ea"/>
              <a:cs typeface="Times New Roman"/>
            </a:endParaRPr>
          </a:p>
        </p:txBody>
      </p:sp>
      <p:sp>
        <p:nvSpPr>
          <p:cNvPr id="3" name="文本框 2">
            <a:extLst>
              <a:ext uri="{FF2B5EF4-FFF2-40B4-BE49-F238E27FC236}">
                <a16:creationId xmlns:a16="http://schemas.microsoft.com/office/drawing/2014/main" id="{F0FBF2A3-2010-2289-F279-FF7F585C3330}"/>
              </a:ext>
            </a:extLst>
          </p:cNvPr>
          <p:cNvSpPr txBox="1"/>
          <p:nvPr/>
        </p:nvSpPr>
        <p:spPr>
          <a:xfrm>
            <a:off x="5740400" y="1252280"/>
            <a:ext cx="3403600" cy="3847207"/>
          </a:xfrm>
          <a:prstGeom prst="rect">
            <a:avLst/>
          </a:prstGeom>
          <a:noFill/>
        </p:spPr>
        <p:txBody>
          <a:bodyPr wrap="square" rtlCol="0">
            <a:spAutoFit/>
          </a:bodyPr>
          <a:lstStyle/>
          <a:p>
            <a:r>
              <a:rPr kumimoji="1" lang="zh-CN" altLang="en-US" sz="2400" b="1" dirty="0">
                <a:solidFill>
                  <a:srgbClr val="C00000"/>
                </a:solidFill>
                <a:latin typeface="Times New Roman"/>
                <a:cs typeface="Times New Roman"/>
              </a:rPr>
              <a:t>问题</a:t>
            </a:r>
            <a:r>
              <a:rPr kumimoji="1" lang="en-US" altLang="zh-CN" sz="2400" b="1" dirty="0">
                <a:solidFill>
                  <a:srgbClr val="C00000"/>
                </a:solidFill>
                <a:latin typeface="Times New Roman"/>
                <a:cs typeface="Times New Roman"/>
              </a:rPr>
              <a:t>?</a:t>
            </a:r>
          </a:p>
          <a:p>
            <a:endParaRPr kumimoji="1" lang="en-US" altLang="zh-CN" dirty="0"/>
          </a:p>
          <a:p>
            <a:r>
              <a:rPr lang="zh-CN" altLang="en-US" b="1" dirty="0">
                <a:latin typeface="Times New Roman"/>
                <a:cs typeface="Times New Roman"/>
              </a:rPr>
              <a:t>阿里和</a:t>
            </a:r>
            <a:r>
              <a:rPr lang="en-US" altLang="zh-CN" b="1" dirty="0">
                <a:latin typeface="Times New Roman"/>
                <a:cs typeface="Times New Roman"/>
              </a:rPr>
              <a:t>Amazon</a:t>
            </a:r>
            <a:r>
              <a:rPr lang="zh-CN" altLang="en-US" b="1" dirty="0">
                <a:latin typeface="Times New Roman"/>
                <a:cs typeface="Times New Roman"/>
              </a:rPr>
              <a:t>的主要区别？</a:t>
            </a:r>
            <a:endParaRPr lang="en-US" altLang="zh-CN" b="1" dirty="0">
              <a:latin typeface="Times New Roman"/>
              <a:cs typeface="Times New Roman"/>
            </a:endParaRPr>
          </a:p>
          <a:p>
            <a:endParaRPr lang="en-US" altLang="zh-CN" b="1" dirty="0">
              <a:latin typeface="Times New Roman"/>
              <a:cs typeface="Times New Roman"/>
            </a:endParaRPr>
          </a:p>
          <a:p>
            <a:r>
              <a:rPr lang="en-US" altLang="zh-CN" b="1" dirty="0">
                <a:latin typeface="Times New Roman"/>
                <a:cs typeface="Times New Roman"/>
              </a:rPr>
              <a:t>Thanks Giving Day </a:t>
            </a:r>
          </a:p>
          <a:p>
            <a:r>
              <a:rPr lang="en-US" altLang="zh-CN" b="1" dirty="0">
                <a:latin typeface="Times New Roman"/>
                <a:cs typeface="Times New Roman"/>
              </a:rPr>
              <a:t>(</a:t>
            </a:r>
            <a:r>
              <a:rPr lang="zh-CN" altLang="en-US" b="1" dirty="0">
                <a:latin typeface="Times New Roman"/>
                <a:cs typeface="Times New Roman"/>
              </a:rPr>
              <a:t>感恩节</a:t>
            </a:r>
            <a:r>
              <a:rPr lang="en-US" altLang="zh-CN" b="1" dirty="0">
                <a:latin typeface="Times New Roman"/>
                <a:cs typeface="Times New Roman"/>
              </a:rPr>
              <a:t>, </a:t>
            </a:r>
            <a:r>
              <a:rPr lang="zh-CN" altLang="en-US" b="1" dirty="0">
                <a:latin typeface="Times New Roman"/>
                <a:cs typeface="Times New Roman"/>
              </a:rPr>
              <a:t>十一月最后一个周四</a:t>
            </a:r>
            <a:r>
              <a:rPr lang="en-US" altLang="zh-CN" b="1" dirty="0">
                <a:latin typeface="Times New Roman"/>
                <a:cs typeface="Times New Roman"/>
              </a:rPr>
              <a:t>)</a:t>
            </a:r>
          </a:p>
          <a:p>
            <a:r>
              <a:rPr lang="en-US" altLang="zh-CN" b="1" dirty="0">
                <a:latin typeface="Times New Roman"/>
                <a:cs typeface="Times New Roman"/>
              </a:rPr>
              <a:t>Black Friday </a:t>
            </a:r>
          </a:p>
          <a:p>
            <a:r>
              <a:rPr lang="en-US" altLang="zh-CN" b="1" dirty="0">
                <a:latin typeface="Times New Roman"/>
                <a:cs typeface="Times New Roman"/>
              </a:rPr>
              <a:t>(</a:t>
            </a:r>
            <a:r>
              <a:rPr lang="zh-CN" altLang="en-US" b="1" dirty="0">
                <a:latin typeface="Times New Roman"/>
                <a:cs typeface="Times New Roman"/>
              </a:rPr>
              <a:t>黑色星期五</a:t>
            </a:r>
            <a:r>
              <a:rPr lang="en-US" altLang="zh-CN" b="1" dirty="0">
                <a:latin typeface="Times New Roman"/>
                <a:cs typeface="Times New Roman"/>
              </a:rPr>
              <a:t>)</a:t>
            </a:r>
          </a:p>
          <a:p>
            <a:r>
              <a:rPr lang="en-US" altLang="zh-CN" b="1" dirty="0">
                <a:latin typeface="Times New Roman"/>
                <a:cs typeface="Times New Roman"/>
              </a:rPr>
              <a:t>Cyber Monday </a:t>
            </a:r>
          </a:p>
          <a:p>
            <a:r>
              <a:rPr lang="en-US" altLang="zh-CN" b="1" dirty="0">
                <a:latin typeface="Times New Roman"/>
                <a:cs typeface="Times New Roman"/>
              </a:rPr>
              <a:t>(</a:t>
            </a:r>
            <a:r>
              <a:rPr lang="zh-CN" altLang="en-US" b="1" dirty="0">
                <a:latin typeface="Times New Roman"/>
                <a:cs typeface="Times New Roman"/>
              </a:rPr>
              <a:t>剁手星期一</a:t>
            </a:r>
            <a:r>
              <a:rPr lang="en-US" altLang="zh-CN" b="1" dirty="0">
                <a:latin typeface="Times New Roman"/>
                <a:cs typeface="Times New Roman"/>
              </a:rPr>
              <a:t>) </a:t>
            </a:r>
          </a:p>
          <a:p>
            <a:r>
              <a:rPr lang="en-US" altLang="zh-CN" b="1" dirty="0">
                <a:latin typeface="Times New Roman"/>
                <a:cs typeface="Times New Roman"/>
              </a:rPr>
              <a:t>V.S. </a:t>
            </a:r>
            <a:r>
              <a:rPr lang="zh-CN" altLang="en-US" b="1" dirty="0">
                <a:latin typeface="Times New Roman"/>
                <a:cs typeface="Times New Roman"/>
              </a:rPr>
              <a:t>双十一</a:t>
            </a:r>
          </a:p>
          <a:p>
            <a:r>
              <a:rPr lang="en-US" altLang="zh-CN" b="1" dirty="0">
                <a:latin typeface="Times New Roman"/>
                <a:cs typeface="Times New Roman"/>
              </a:rPr>
              <a:t>11, 26, 2018 V.S. 11, 11, 2018</a:t>
            </a:r>
          </a:p>
          <a:p>
            <a:endParaRPr kumimoji="1" lang="zh-CN" altLang="en-US" dirty="0">
              <a:latin typeface="Times New Roman"/>
              <a:cs typeface="Times New Roman"/>
            </a:endParaRPr>
          </a:p>
        </p:txBody>
      </p:sp>
    </p:spTree>
    <p:extLst>
      <p:ext uri="{BB962C8B-B14F-4D97-AF65-F5344CB8AC3E}">
        <p14:creationId xmlns:p14="http://schemas.microsoft.com/office/powerpoint/2010/main" val="3916216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200" b="1" spc="300" dirty="0">
              <a:solidFill>
                <a:srgbClr val="4F81BD"/>
              </a:solidFill>
              <a:latin typeface="黑体" panose="02010609060101010101" charset="-122"/>
              <a:ea typeface="黑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3E37340F-558A-3DF8-0F99-5A7CDAF60A2A}"/>
              </a:ext>
            </a:extLst>
          </p:cNvPr>
          <p:cNvSpPr txBox="1">
            <a:spLocks/>
          </p:cNvSpPr>
          <p:nvPr/>
        </p:nvSpPr>
        <p:spPr>
          <a:xfrm>
            <a:off x="313339" y="1623032"/>
            <a:ext cx="8207080"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b="1" dirty="0" err="1">
                <a:latin typeface="Times New Roman"/>
                <a:cs typeface="Times New Roman"/>
              </a:rPr>
              <a:t>电子商务的不同类型</a:t>
            </a:r>
            <a:br>
              <a:rPr lang="en-US" sz="1800" b="1" dirty="0">
                <a:latin typeface="Times New Roman"/>
                <a:cs typeface="Times New Roman"/>
              </a:rPr>
            </a:br>
            <a:endParaRPr lang="en-US" sz="1800" b="1" dirty="0">
              <a:latin typeface="Times New Roman"/>
              <a:cs typeface="Times New Roman"/>
            </a:endParaRPr>
          </a:p>
          <a:p>
            <a:pPr marL="342900" indent="-342900" algn="l">
              <a:buFont typeface="+mj-lt"/>
              <a:buAutoNum type="arabicPeriod"/>
            </a:pPr>
            <a:r>
              <a:rPr lang="en-US" sz="1600" b="1" dirty="0">
                <a:latin typeface="Times New Roman"/>
                <a:cs typeface="Times New Roman"/>
              </a:rPr>
              <a:t>B2B (</a:t>
            </a:r>
            <a:r>
              <a:rPr lang="en-US" altLang="zh-CN" sz="1600" b="1" dirty="0">
                <a:latin typeface="Times New Roman"/>
                <a:cs typeface="Times New Roman"/>
              </a:rPr>
              <a:t>b</a:t>
            </a:r>
            <a:r>
              <a:rPr lang="en-US" sz="1600" b="1" dirty="0">
                <a:latin typeface="Times New Roman"/>
                <a:cs typeface="Times New Roman"/>
              </a:rPr>
              <a:t>usiness-to-business)</a:t>
            </a:r>
            <a:r>
              <a:rPr lang="zh-CN" altLang="en-US" sz="1600" b="1" dirty="0">
                <a:latin typeface="Times New Roman"/>
                <a:cs typeface="Times New Roman"/>
              </a:rPr>
              <a:t>：即商业对商业，或者说是企业间的电子商务，即企业与企业之间通过互联网进行产品、服务及信息的交换。</a:t>
            </a:r>
            <a:endParaRPr lang="en-US" altLang="zh-CN" sz="1600" b="1" dirty="0">
              <a:latin typeface="Times New Roman"/>
              <a:cs typeface="Times New Roman"/>
            </a:endParaRPr>
          </a:p>
          <a:p>
            <a:pPr marL="342900" indent="-342900" algn="l">
              <a:buFont typeface="+mj-lt"/>
              <a:buAutoNum type="arabicPeriod"/>
            </a:pPr>
            <a:r>
              <a:rPr lang="en-US" altLang="zh-CN" sz="1600" b="1" dirty="0">
                <a:latin typeface="Times New Roman"/>
                <a:cs typeface="Times New Roman"/>
              </a:rPr>
              <a:t>B2C (business-to-consumer)</a:t>
            </a:r>
            <a:r>
              <a:rPr lang="zh-CN" altLang="en-US" sz="1600" b="1" dirty="0">
                <a:latin typeface="Times New Roman"/>
                <a:cs typeface="Times New Roman"/>
              </a:rPr>
              <a:t>：即商对客。 “商对客”是电子商务的一种模式，也就是通常说的直接面向消费者销售产品和服务商业零售模式。 </a:t>
            </a:r>
            <a:r>
              <a:rPr lang="en-US" altLang="zh-CN" sz="1600" b="1" dirty="0">
                <a:latin typeface="Times New Roman"/>
                <a:cs typeface="Times New Roman"/>
              </a:rPr>
              <a:t>B2C</a:t>
            </a:r>
            <a:r>
              <a:rPr lang="zh-CN" altLang="en-US" sz="1600" b="1" dirty="0">
                <a:latin typeface="Times New Roman"/>
                <a:cs typeface="Times New Roman"/>
              </a:rPr>
              <a:t>电子商务的付款方式是货到付款与网上支付相结合，而大多数企业的配送选择物流外包方式以节约运营成本。</a:t>
            </a:r>
            <a:endParaRPr lang="en-US" altLang="zh-CN" sz="1600" b="1" dirty="0">
              <a:latin typeface="Times New Roman"/>
              <a:cs typeface="Times New Roman"/>
            </a:endParaRPr>
          </a:p>
          <a:p>
            <a:pPr marL="342900" indent="-342900" algn="l">
              <a:buFont typeface="+mj-lt"/>
              <a:buAutoNum type="arabicPeriod"/>
            </a:pPr>
            <a:r>
              <a:rPr lang="en-US" altLang="zh-CN" sz="1600" b="1" dirty="0">
                <a:latin typeface="Times New Roman"/>
                <a:cs typeface="Times New Roman"/>
              </a:rPr>
              <a:t>C2B (consumer-to-business):</a:t>
            </a:r>
            <a:r>
              <a:rPr lang="zh-CN" altLang="en-US" sz="1600" b="1" dirty="0">
                <a:latin typeface="Times New Roman"/>
                <a:cs typeface="Times New Roman"/>
              </a:rPr>
              <a:t>是消费者对商家的电子商务网站，与传统的电子商务网站不相同，在</a:t>
            </a:r>
            <a:r>
              <a:rPr lang="en-US" altLang="zh-CN" sz="1600" b="1" dirty="0">
                <a:latin typeface="Times New Roman"/>
                <a:cs typeface="Times New Roman"/>
              </a:rPr>
              <a:t>c2b</a:t>
            </a:r>
            <a:r>
              <a:rPr lang="zh-CN" altLang="en-US" sz="1600" b="1" dirty="0">
                <a:latin typeface="Times New Roman"/>
                <a:cs typeface="Times New Roman"/>
              </a:rPr>
              <a:t>电子商务网的形势下消费者可以不用辛苦的去寻找商家，而是经过</a:t>
            </a:r>
            <a:r>
              <a:rPr lang="en-US" altLang="zh-CN" sz="1600" b="1" dirty="0">
                <a:latin typeface="Times New Roman"/>
                <a:cs typeface="Times New Roman"/>
              </a:rPr>
              <a:t>c2b</a:t>
            </a:r>
            <a:r>
              <a:rPr lang="zh-CN" altLang="en-US" sz="1600" b="1" dirty="0">
                <a:latin typeface="Times New Roman"/>
                <a:cs typeface="Times New Roman"/>
              </a:rPr>
              <a:t>网站把需求信息发布出去，由商家上来报价、竞标，消费者可以选择与性价比最佳的商家来成交，不让消费者花一分冤枉钱，让商家不开店不打广告就可以把商品卖出，削减中间环节。</a:t>
            </a:r>
            <a:endParaRPr lang="en-US" altLang="zh-CN" sz="1600" b="1" dirty="0">
              <a:latin typeface="Times New Roman"/>
              <a:cs typeface="Times New Roman"/>
            </a:endParaRPr>
          </a:p>
          <a:p>
            <a:pPr marL="342900" indent="-342900" algn="l">
              <a:buFont typeface="+mj-lt"/>
              <a:buAutoNum type="arabicPeriod"/>
            </a:pPr>
            <a:r>
              <a:rPr lang="en-US" altLang="zh-CN" sz="1600" b="1" dirty="0">
                <a:latin typeface="Times New Roman"/>
                <a:cs typeface="Times New Roman"/>
              </a:rPr>
              <a:t>C2C (consumer-to-consumer):C2C</a:t>
            </a:r>
            <a:r>
              <a:rPr lang="zh-CN" altLang="en-US" sz="1600" b="1" dirty="0">
                <a:latin typeface="Times New Roman"/>
                <a:cs typeface="Times New Roman"/>
              </a:rPr>
              <a:t>商务平台就是通过为买卖双方提供一个在线交易平台，使卖方可以主动提供商品上网拍卖，而买方可以自行选择商品进行竞价。</a:t>
            </a:r>
            <a:endParaRPr lang="en-US" altLang="zh-CN" sz="1600" b="1" dirty="0">
              <a:latin typeface="Times New Roman"/>
              <a:cs typeface="Times New Roman"/>
            </a:endParaRPr>
          </a:p>
          <a:p>
            <a:pPr marL="342900" indent="-342900" algn="l">
              <a:buFont typeface="+mj-lt"/>
              <a:buAutoNum type="arabicPeriod"/>
            </a:pPr>
            <a:r>
              <a:rPr lang="en-US" altLang="zh-CN" sz="1600" b="1" dirty="0">
                <a:latin typeface="Times New Roman"/>
                <a:cs typeface="Times New Roman"/>
              </a:rPr>
              <a:t>O2O (online-to-offline):</a:t>
            </a:r>
            <a:r>
              <a:rPr lang="zh-CN" altLang="en-US" sz="1600" b="1" dirty="0">
                <a:latin typeface="Times New Roman"/>
                <a:cs typeface="Times New Roman"/>
              </a:rPr>
              <a:t>线上线下融合，线下服务可以用线上来揽客，消费者可以用线上来筛选服务，还有成交可以在线结算，很快达到规模。该模式最重要的特点是：推广效果可查，每笔交易可跟踪。</a:t>
            </a:r>
            <a:br>
              <a:rPr lang="en-US" altLang="zh-CN" sz="1400" dirty="0">
                <a:latin typeface="Times New Roman" panose="02020603050405020304" pitchFamily="18" charset="0"/>
                <a:cs typeface="Times New Roman" panose="02020603050405020304" pitchFamily="18" charset="0"/>
              </a:rPr>
            </a:br>
            <a:r>
              <a:rPr lang="zh-CN" altLang="en-US" sz="1400" b="1" dirty="0">
                <a:solidFill>
                  <a:srgbClr val="FF0000"/>
                </a:solidFill>
                <a:latin typeface="Times New Roman" panose="02020603050405020304" pitchFamily="18" charset="0"/>
                <a:cs typeface="Times New Roman" panose="02020603050405020304" pitchFamily="18" charset="0"/>
              </a:rPr>
              <a:t>淘宝属于</a:t>
            </a:r>
            <a:r>
              <a:rPr lang="en-US" altLang="zh-CN" sz="1400" b="1" dirty="0">
                <a:solidFill>
                  <a:srgbClr val="FF0000"/>
                </a:solidFill>
                <a:latin typeface="Times New Roman" panose="02020603050405020304" pitchFamily="18" charset="0"/>
                <a:cs typeface="Times New Roman" panose="02020603050405020304" pitchFamily="18" charset="0"/>
              </a:rPr>
              <a:t>C2C</a:t>
            </a:r>
            <a:r>
              <a:rPr lang="zh-CN" altLang="en-US" sz="1400" b="1" dirty="0">
                <a:solidFill>
                  <a:srgbClr val="FF0000"/>
                </a:solidFill>
                <a:latin typeface="Times New Roman" panose="02020603050405020304" pitchFamily="18" charset="0"/>
                <a:cs typeface="Times New Roman" panose="02020603050405020304" pitchFamily="18" charset="0"/>
              </a:rPr>
              <a:t>，但是由淘宝分离出去的天猫已经完成了由</a:t>
            </a:r>
            <a:r>
              <a:rPr lang="en-US" altLang="zh-CN" sz="1400" b="1" dirty="0">
                <a:solidFill>
                  <a:srgbClr val="FF0000"/>
                </a:solidFill>
                <a:latin typeface="Times New Roman" panose="02020603050405020304" pitchFamily="18" charset="0"/>
                <a:cs typeface="Times New Roman" panose="02020603050405020304" pitchFamily="18" charset="0"/>
              </a:rPr>
              <a:t>C2C</a:t>
            </a:r>
            <a:r>
              <a:rPr lang="zh-CN" altLang="en-US" sz="1400" b="1" dirty="0">
                <a:solidFill>
                  <a:srgbClr val="FF0000"/>
                </a:solidFill>
                <a:latin typeface="Times New Roman" panose="02020603050405020304" pitchFamily="18" charset="0"/>
                <a:cs typeface="Times New Roman" panose="02020603050405020304" pitchFamily="18" charset="0"/>
              </a:rPr>
              <a:t>到</a:t>
            </a:r>
            <a:r>
              <a:rPr lang="en-US" altLang="zh-CN" sz="1400" b="1" dirty="0">
                <a:solidFill>
                  <a:srgbClr val="FF0000"/>
                </a:solidFill>
                <a:latin typeface="Times New Roman" panose="02020603050405020304" pitchFamily="18" charset="0"/>
                <a:cs typeface="Times New Roman" panose="02020603050405020304" pitchFamily="18" charset="0"/>
              </a:rPr>
              <a:t>B2C</a:t>
            </a:r>
            <a:r>
              <a:rPr lang="zh-CN" altLang="en-US" sz="1400" b="1" dirty="0">
                <a:solidFill>
                  <a:srgbClr val="FF0000"/>
                </a:solidFill>
                <a:latin typeface="Times New Roman" panose="02020603050405020304" pitchFamily="18" charset="0"/>
                <a:cs typeface="Times New Roman" panose="02020603050405020304" pitchFamily="18" charset="0"/>
              </a:rPr>
              <a:t>的转变。</a:t>
            </a:r>
            <a:endParaRPr lang="en-US" altLang="zh-CN" sz="1400" b="1" dirty="0">
              <a:solidFill>
                <a:srgbClr val="FF0000"/>
              </a:solidFill>
              <a:latin typeface="Times New Roman" panose="02020603050405020304" pitchFamily="18" charset="0"/>
              <a:cs typeface="Times New Roman" panose="02020603050405020304" pitchFamily="18" charset="0"/>
            </a:endParaRPr>
          </a:p>
          <a:p>
            <a:pPr algn="l"/>
            <a:r>
              <a:rPr lang="zh-CN" altLang="zh-CN" sz="1400" b="1" dirty="0">
                <a:solidFill>
                  <a:srgbClr val="FF0000"/>
                </a:solidFill>
                <a:latin typeface="Times New Roman" panose="02020603050405020304" pitchFamily="18" charset="0"/>
                <a:cs typeface="Times New Roman" panose="02020603050405020304" pitchFamily="18" charset="0"/>
              </a:rPr>
              <a:t>PricelinePriceline</a:t>
            </a:r>
            <a:r>
              <a:rPr lang="zh-CN" altLang="en-US" sz="1400" b="1" dirty="0">
                <a:solidFill>
                  <a:srgbClr val="FF0000"/>
                </a:solidFill>
                <a:latin typeface="Times New Roman" panose="02020603050405020304" pitchFamily="18" charset="0"/>
                <a:cs typeface="Times New Roman" panose="02020603050405020304" pitchFamily="18" charset="0"/>
              </a:rPr>
              <a:t>属于</a:t>
            </a:r>
            <a:r>
              <a:rPr lang="en-US" altLang="zh-CN" sz="1400" b="1" dirty="0">
                <a:solidFill>
                  <a:srgbClr val="FF0000"/>
                </a:solidFill>
                <a:latin typeface="Times New Roman" panose="02020603050405020304" pitchFamily="18" charset="0"/>
                <a:cs typeface="Times New Roman" panose="02020603050405020304" pitchFamily="18" charset="0"/>
              </a:rPr>
              <a:t>C2B</a:t>
            </a:r>
            <a:r>
              <a:rPr lang="zh-CN" altLang="en-US" sz="1400" b="1" dirty="0">
                <a:solidFill>
                  <a:srgbClr val="FF0000"/>
                </a:solidFill>
                <a:latin typeface="Times New Roman" panose="02020603050405020304" pitchFamily="18" charset="0"/>
                <a:cs typeface="Times New Roman" panose="02020603050405020304" pitchFamily="18" charset="0"/>
              </a:rPr>
              <a:t>，</a:t>
            </a:r>
            <a:r>
              <a:rPr lang="zh-CN" altLang="zh-CN" sz="1400" b="1" dirty="0">
                <a:solidFill>
                  <a:srgbClr val="FF0000"/>
                </a:solidFill>
                <a:latin typeface="Times New Roman" panose="02020603050405020304" pitchFamily="18" charset="0"/>
                <a:cs typeface="Times New Roman" panose="02020603050405020304" pitchFamily="18" charset="0"/>
              </a:rPr>
              <a:t>是美国人Jay Walker在1998年创立的一家基于C2B商业模式的旅游服务网站</a:t>
            </a:r>
            <a:r>
              <a:rPr lang="zh-CN" altLang="en-US" sz="1400" b="1" dirty="0">
                <a:solidFill>
                  <a:srgbClr val="FF0000"/>
                </a:solidFill>
                <a:latin typeface="Times New Roman" panose="02020603050405020304" pitchFamily="18" charset="0"/>
                <a:cs typeface="Times New Roman" panose="02020603050405020304" pitchFamily="18" charset="0"/>
              </a:rPr>
              <a:t>，</a:t>
            </a:r>
            <a:r>
              <a:rPr lang="zh-CN" altLang="zh-CN" sz="1400" b="1" dirty="0">
                <a:solidFill>
                  <a:srgbClr val="FF0000"/>
                </a:solidFill>
                <a:latin typeface="Times New Roman" panose="02020603050405020304" pitchFamily="18" charset="0"/>
                <a:cs typeface="Times New Roman" panose="02020603050405020304" pitchFamily="18" charset="0"/>
              </a:rPr>
              <a:t>是目前美国最大的在线旅游公司。在Priceline网站，最直观的可选项目就是机票、酒店、租车、旅游保险。 </a:t>
            </a:r>
          </a:p>
          <a:p>
            <a:pPr algn="l"/>
            <a:endParaRPr lang="en-US" sz="1800" b="1" dirty="0">
              <a:latin typeface="Times New Roman"/>
              <a:cs typeface="Times New Roman"/>
            </a:endParaRPr>
          </a:p>
        </p:txBody>
      </p:sp>
      <p:sp>
        <p:nvSpPr>
          <p:cNvPr id="3" name="文本框 2">
            <a:extLst>
              <a:ext uri="{FF2B5EF4-FFF2-40B4-BE49-F238E27FC236}">
                <a16:creationId xmlns:a16="http://schemas.microsoft.com/office/drawing/2014/main" id="{9541CAF9-BF6B-0CA7-444D-83EFD67C96C5}"/>
              </a:ext>
            </a:extLst>
          </p:cNvPr>
          <p:cNvSpPr txBox="1"/>
          <p:nvPr/>
        </p:nvSpPr>
        <p:spPr>
          <a:xfrm>
            <a:off x="4851400" y="159657"/>
            <a:ext cx="4292600" cy="1446550"/>
          </a:xfrm>
          <a:prstGeom prst="rect">
            <a:avLst/>
          </a:prstGeom>
          <a:noFill/>
        </p:spPr>
        <p:txBody>
          <a:bodyPr wrap="square" rtlCol="0">
            <a:spAutoFit/>
          </a:bodyPr>
          <a:lstStyle/>
          <a:p>
            <a:r>
              <a:rPr kumimoji="1" lang="zh-CN" altLang="en-US" sz="1400" b="1" dirty="0">
                <a:latin typeface="Times New Roman" panose="02020603050405020304" pitchFamily="18" charset="0"/>
                <a:cs typeface="Times New Roman" panose="02020603050405020304" pitchFamily="18" charset="0"/>
              </a:rPr>
              <a:t>问题：下面的电商属于哪种模式？</a:t>
            </a:r>
          </a:p>
          <a:p>
            <a:r>
              <a:rPr kumimoji="1" lang="en-US" altLang="zh-CN" sz="1400" b="1" dirty="0">
                <a:latin typeface="Times New Roman" panose="02020603050405020304" pitchFamily="18" charset="0"/>
                <a:cs typeface="Times New Roman" panose="02020603050405020304" pitchFamily="18" charset="0"/>
                <a:hlinkClick r:id="rId4"/>
              </a:rPr>
              <a:t>https://www.alibabagroup.com/</a:t>
            </a:r>
            <a:r>
              <a:rPr kumimoji="1" lang="en-US" altLang="zh-CN" sz="1400" b="1" dirty="0">
                <a:latin typeface="Times New Roman" panose="02020603050405020304" pitchFamily="18" charset="0"/>
                <a:cs typeface="Times New Roman" panose="02020603050405020304" pitchFamily="18" charset="0"/>
              </a:rPr>
              <a:t> (</a:t>
            </a:r>
            <a:r>
              <a:rPr kumimoji="1" lang="zh-CN" altLang="en-US" sz="1400" b="1" dirty="0">
                <a:latin typeface="Times New Roman" panose="02020603050405020304" pitchFamily="18" charset="0"/>
                <a:cs typeface="Times New Roman" panose="02020603050405020304" pitchFamily="18" charset="0"/>
              </a:rPr>
              <a:t>阿里巴巴</a:t>
            </a:r>
            <a:r>
              <a:rPr kumimoji="1" lang="en-US" altLang="zh-CN" sz="1400" b="1" dirty="0">
                <a:latin typeface="Times New Roman" panose="02020603050405020304" pitchFamily="18" charset="0"/>
                <a:cs typeface="Times New Roman" panose="02020603050405020304" pitchFamily="18" charset="0"/>
              </a:rPr>
              <a:t>)</a:t>
            </a:r>
          </a:p>
          <a:p>
            <a:r>
              <a:rPr kumimoji="1" lang="en-US" altLang="zh-CN" sz="1400" b="1" u="sng" dirty="0">
                <a:solidFill>
                  <a:srgbClr val="0000FF"/>
                </a:solidFill>
                <a:latin typeface="Times New Roman" panose="02020603050405020304" pitchFamily="18" charset="0"/>
                <a:cs typeface="Times New Roman" panose="02020603050405020304" pitchFamily="18" charset="0"/>
              </a:rPr>
              <a:t>JD.com </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a:t>
            </a:r>
            <a:r>
              <a:rPr kumimoji="1" lang="zh-CN" altLang="en-US" sz="1400" b="1" dirty="0">
                <a:latin typeface="Times New Roman" panose="02020603050405020304" pitchFamily="18" charset="0"/>
                <a:cs typeface="Times New Roman" panose="02020603050405020304" pitchFamily="18" charset="0"/>
              </a:rPr>
              <a:t>京东</a:t>
            </a:r>
            <a:r>
              <a:rPr kumimoji="1" lang="en-US" altLang="zh-CN" sz="1400" b="1" dirty="0">
                <a:latin typeface="Times New Roman" panose="02020603050405020304" pitchFamily="18" charset="0"/>
                <a:cs typeface="Times New Roman" panose="02020603050405020304" pitchFamily="18" charset="0"/>
              </a:rPr>
              <a:t>)</a:t>
            </a:r>
          </a:p>
          <a:p>
            <a:r>
              <a:rPr kumimoji="1" lang="en-US" altLang="zh-CN" sz="1400" b="1" dirty="0">
                <a:latin typeface="Times New Roman" panose="02020603050405020304" pitchFamily="18" charset="0"/>
                <a:cs typeface="Times New Roman" panose="02020603050405020304" pitchFamily="18" charset="0"/>
                <a:hlinkClick r:id="rId5"/>
              </a:rPr>
              <a:t>https://2.taobao.com/</a:t>
            </a:r>
            <a:r>
              <a:rPr kumimoji="1" lang="en-US" altLang="zh-CN" sz="1400" b="1" dirty="0">
                <a:latin typeface="Times New Roman" panose="02020603050405020304" pitchFamily="18" charset="0"/>
                <a:cs typeface="Times New Roman" panose="02020603050405020304" pitchFamily="18" charset="0"/>
              </a:rPr>
              <a:t> (</a:t>
            </a:r>
            <a:r>
              <a:rPr kumimoji="1" lang="zh-CN" altLang="en-US" sz="1400" b="1" dirty="0">
                <a:latin typeface="Times New Roman" panose="02020603050405020304" pitchFamily="18" charset="0"/>
                <a:cs typeface="Times New Roman" panose="02020603050405020304" pitchFamily="18" charset="0"/>
              </a:rPr>
              <a:t>闲鱼</a:t>
            </a:r>
            <a:r>
              <a:rPr kumimoji="1" lang="en-US" altLang="zh-CN" sz="1400" b="1" dirty="0">
                <a:latin typeface="Times New Roman" panose="02020603050405020304" pitchFamily="18" charset="0"/>
                <a:cs typeface="Times New Roman" panose="02020603050405020304" pitchFamily="18" charset="0"/>
              </a:rPr>
              <a:t>)</a:t>
            </a:r>
          </a:p>
          <a:p>
            <a:r>
              <a:rPr kumimoji="1" lang="en-US" altLang="zh-CN" sz="1400" b="1" dirty="0">
                <a:latin typeface="Times New Roman" panose="02020603050405020304" pitchFamily="18" charset="0"/>
                <a:cs typeface="Times New Roman" panose="02020603050405020304" pitchFamily="18" charset="0"/>
                <a:hlinkClick r:id="rId6"/>
              </a:rPr>
              <a:t>https://www.ele.me/home/</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a:t>
            </a:r>
            <a:r>
              <a:rPr kumimoji="1" lang="zh-CN" altLang="en-US" sz="1400" b="1" dirty="0">
                <a:latin typeface="Times New Roman" panose="02020603050405020304" pitchFamily="18" charset="0"/>
                <a:cs typeface="Times New Roman" panose="02020603050405020304" pitchFamily="18" charset="0"/>
              </a:rPr>
              <a:t>饿了么</a:t>
            </a:r>
            <a:r>
              <a:rPr kumimoji="1" lang="en-US" altLang="zh-CN" sz="1400" b="1" dirty="0">
                <a:latin typeface="Times New Roman" panose="02020603050405020304" pitchFamily="18" charset="0"/>
                <a:cs typeface="Times New Roman" panose="02020603050405020304" pitchFamily="18" charset="0"/>
              </a:rPr>
              <a:t>)</a:t>
            </a:r>
          </a:p>
          <a:p>
            <a:endParaRPr kumimoji="1" lang="zh-CN" altLang="en-US" dirty="0">
              <a:latin typeface="Times New Roman"/>
              <a:cs typeface="Times New Roman"/>
            </a:endParaRPr>
          </a:p>
        </p:txBody>
      </p:sp>
    </p:spTree>
    <p:extLst>
      <p:ext uri="{BB962C8B-B14F-4D97-AF65-F5344CB8AC3E}">
        <p14:creationId xmlns:p14="http://schemas.microsoft.com/office/powerpoint/2010/main" val="166697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A42F53DC-C4E0-26D9-5B58-87ACE1026A7C}"/>
              </a:ext>
            </a:extLst>
          </p:cNvPr>
          <p:cNvSpPr txBox="1">
            <a:spLocks/>
          </p:cNvSpPr>
          <p:nvPr/>
        </p:nvSpPr>
        <p:spPr>
          <a:xfrm>
            <a:off x="175260" y="1089730"/>
            <a:ext cx="4633911"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latin typeface="Times New Roman"/>
                <a:cs typeface="Times New Roman"/>
              </a:rPr>
              <a:t>从电子商务到社交商务</a:t>
            </a:r>
            <a:r>
              <a:rPr lang="en-US" altLang="zh-CN" sz="1800" b="1" dirty="0">
                <a:latin typeface="Times New Roman"/>
                <a:cs typeface="Times New Roman"/>
              </a:rPr>
              <a:t>(social commerce[1])</a:t>
            </a:r>
            <a:br>
              <a:rPr lang="en-US" altLang="zh-CN" sz="1800" b="1" dirty="0">
                <a:latin typeface="Times New Roman"/>
                <a:cs typeface="Times New Roman"/>
              </a:rPr>
            </a:br>
            <a:br>
              <a:rPr lang="en-US" altLang="zh-CN" sz="1800" b="1" dirty="0">
                <a:latin typeface="Times New Roman"/>
                <a:cs typeface="Times New Roman"/>
              </a:rPr>
            </a:br>
            <a:r>
              <a:rPr lang="zh-CN" altLang="en-US" sz="1800" b="1" dirty="0">
                <a:latin typeface="Times New Roman"/>
                <a:cs typeface="Times New Roman"/>
              </a:rPr>
              <a:t>社交商务可以定义为把社交网络的口碑效应应用于电子商务</a:t>
            </a:r>
            <a:r>
              <a:rPr lang="en-US" altLang="zh-CN" sz="1800" dirty="0">
                <a:latin typeface="Times New Roman"/>
                <a:cs typeface="Times New Roman"/>
              </a:rPr>
              <a:t>[2]</a:t>
            </a:r>
            <a:r>
              <a:rPr lang="zh-CN" altLang="zh-CN" sz="1800" dirty="0">
                <a:latin typeface="Times New Roman"/>
                <a:cs typeface="Times New Roman"/>
              </a:rPr>
              <a:t>。</a:t>
            </a:r>
            <a:br>
              <a:rPr lang="zh-CN" altLang="en-US" sz="1800" dirty="0">
                <a:latin typeface="Times New Roman"/>
                <a:cs typeface="Times New Roman"/>
              </a:rPr>
            </a:br>
            <a:r>
              <a:rPr lang="zh-CN" altLang="en-US" sz="1800" dirty="0">
                <a:latin typeface="Times New Roman"/>
                <a:cs typeface="Times New Roman"/>
              </a:rPr>
              <a:t>应用社交媒体技术重塑商业，把现有的商品和服务市场转化为以社交网络为中心，用户驱动的市场</a:t>
            </a:r>
            <a:r>
              <a:rPr lang="en-US" altLang="zh-CN" sz="1800" dirty="0">
                <a:latin typeface="Times New Roman"/>
                <a:cs typeface="Times New Roman"/>
              </a:rPr>
              <a:t>[3]</a:t>
            </a:r>
            <a:r>
              <a:rPr lang="zh-CN" altLang="zh-CN" sz="1800" dirty="0">
                <a:latin typeface="Times New Roman"/>
                <a:cs typeface="Times New Roman"/>
              </a:rPr>
              <a:t>。</a:t>
            </a:r>
            <a:br>
              <a:rPr lang="en-US" altLang="zh-CN" sz="1800" b="1" dirty="0">
                <a:latin typeface="Times New Roman"/>
                <a:cs typeface="Times New Roman"/>
              </a:rPr>
            </a:br>
            <a:br>
              <a:rPr lang="en-US" altLang="zh-CN" sz="1800" b="1" dirty="0">
                <a:latin typeface="Times New Roman"/>
                <a:cs typeface="Times New Roman"/>
              </a:rPr>
            </a:br>
            <a:br>
              <a:rPr lang="en-US" altLang="zh-CN" sz="1800" b="1" dirty="0">
                <a:latin typeface="Times New Roman"/>
                <a:cs typeface="Times New Roman"/>
              </a:rPr>
            </a:br>
            <a:br>
              <a:rPr lang="en-US" altLang="zh-CN" sz="1800" b="1" dirty="0">
                <a:latin typeface="Times New Roman"/>
                <a:cs typeface="Times New Roman"/>
              </a:rPr>
            </a:br>
            <a:endParaRPr lang="en-US" sz="1800" b="1" dirty="0">
              <a:latin typeface="Times New Roman"/>
              <a:cs typeface="Times New Roman"/>
            </a:endParaRPr>
          </a:p>
        </p:txBody>
      </p:sp>
      <p:sp>
        <p:nvSpPr>
          <p:cNvPr id="4" name="文本框 3">
            <a:extLst>
              <a:ext uri="{FF2B5EF4-FFF2-40B4-BE49-F238E27FC236}">
                <a16:creationId xmlns:a16="http://schemas.microsoft.com/office/drawing/2014/main" id="{4DC67B91-05B6-F5D8-02A8-C81911940A3E}"/>
              </a:ext>
            </a:extLst>
          </p:cNvPr>
          <p:cNvSpPr txBox="1"/>
          <p:nvPr/>
        </p:nvSpPr>
        <p:spPr>
          <a:xfrm>
            <a:off x="4607699" y="1988880"/>
            <a:ext cx="4165600" cy="3416320"/>
          </a:xfrm>
          <a:prstGeom prst="rect">
            <a:avLst/>
          </a:prstGeom>
          <a:noFill/>
        </p:spPr>
        <p:txBody>
          <a:bodyPr wrap="square" rtlCol="0">
            <a:spAutoFit/>
          </a:bodyPr>
          <a:lstStyle/>
          <a:p>
            <a:r>
              <a:rPr kumimoji="1" lang="en-US" altLang="zh-CN" b="1" dirty="0">
                <a:latin typeface="Times New Roman"/>
                <a:cs typeface="Times New Roman"/>
              </a:rPr>
              <a:t>Facebook</a:t>
            </a:r>
            <a:r>
              <a:rPr kumimoji="1" lang="zh-CN" altLang="en-US" b="1" dirty="0">
                <a:latin typeface="Times New Roman"/>
                <a:cs typeface="Times New Roman"/>
              </a:rPr>
              <a:t>上星巴克社交商务的例子</a:t>
            </a:r>
            <a:r>
              <a:rPr kumimoji="1" lang="en-US" altLang="zh-CN" b="1" dirty="0">
                <a:latin typeface="Times New Roman"/>
                <a:cs typeface="Times New Roman"/>
              </a:rPr>
              <a:t>[1].</a:t>
            </a:r>
          </a:p>
          <a:p>
            <a:r>
              <a:rPr kumimoji="1" lang="zh-CN" altLang="en-US" dirty="0">
                <a:latin typeface="Times New Roman"/>
                <a:cs typeface="Times New Roman"/>
              </a:rPr>
              <a:t>个性化的页面。</a:t>
            </a:r>
          </a:p>
          <a:p>
            <a:r>
              <a:rPr kumimoji="1" lang="zh-CN" altLang="en-US" dirty="0">
                <a:latin typeface="Times New Roman"/>
                <a:cs typeface="Times New Roman"/>
              </a:rPr>
              <a:t>有组织的定期活动。</a:t>
            </a:r>
          </a:p>
          <a:p>
            <a:r>
              <a:rPr kumimoji="1" lang="zh-CN" altLang="en-US" dirty="0">
                <a:latin typeface="Times New Roman"/>
                <a:cs typeface="Times New Roman"/>
              </a:rPr>
              <a:t>丰富的社交信息，包括视频和图片。</a:t>
            </a:r>
          </a:p>
          <a:p>
            <a:r>
              <a:rPr kumimoji="1" lang="zh-CN" altLang="en-US" dirty="0">
                <a:latin typeface="Times New Roman"/>
                <a:cs typeface="Times New Roman"/>
              </a:rPr>
              <a:t>信息的分享行为。</a:t>
            </a:r>
          </a:p>
          <a:p>
            <a:r>
              <a:rPr kumimoji="1" lang="zh-CN" altLang="en-US" dirty="0">
                <a:latin typeface="Times New Roman"/>
                <a:cs typeface="Times New Roman"/>
              </a:rPr>
              <a:t>把信息链接到社团内部的人员。</a:t>
            </a:r>
            <a:endParaRPr kumimoji="1" lang="en-US" altLang="zh-CN" dirty="0">
              <a:latin typeface="Times New Roman"/>
              <a:cs typeface="Times New Roman"/>
            </a:endParaRPr>
          </a:p>
          <a:p>
            <a:endParaRPr kumimoji="1" lang="zh-CN" altLang="en-US" dirty="0">
              <a:latin typeface="Times New Roman"/>
              <a:cs typeface="Times New Roman"/>
            </a:endParaRPr>
          </a:p>
          <a:p>
            <a:r>
              <a:rPr kumimoji="1" lang="zh-CN" altLang="en-US" dirty="0">
                <a:latin typeface="Times New Roman"/>
                <a:cs typeface="Times New Roman"/>
              </a:rPr>
              <a:t>传统的电子商务仅仅是在线上进行订单和支付。</a:t>
            </a:r>
            <a:endParaRPr kumimoji="1" lang="en-US" altLang="zh-CN" dirty="0">
              <a:latin typeface="Times New Roman"/>
              <a:cs typeface="Times New Roman"/>
            </a:endParaRPr>
          </a:p>
          <a:p>
            <a:endParaRPr kumimoji="1" lang="en-US" altLang="zh-CN" b="1" dirty="0">
              <a:latin typeface="Times New Roman"/>
              <a:cs typeface="Times New Roman"/>
            </a:endParaRPr>
          </a:p>
          <a:p>
            <a:endParaRPr kumimoji="1" lang="en-US" altLang="zh-CN" b="1" dirty="0">
              <a:latin typeface="Times New Roman"/>
              <a:cs typeface="Times New Roman"/>
            </a:endParaRPr>
          </a:p>
          <a:p>
            <a:endParaRPr kumimoji="1" lang="zh-CN" altLang="en-US" dirty="0">
              <a:latin typeface="Times New Roman"/>
              <a:cs typeface="Times New Roman"/>
            </a:endParaRPr>
          </a:p>
        </p:txBody>
      </p:sp>
      <p:pic>
        <p:nvPicPr>
          <p:cNvPr id="5" name="图片 4" descr="屏幕快照 2019-02-25 下午3.21.50.png">
            <a:extLst>
              <a:ext uri="{FF2B5EF4-FFF2-40B4-BE49-F238E27FC236}">
                <a16:creationId xmlns:a16="http://schemas.microsoft.com/office/drawing/2014/main" id="{A562CB6C-E585-39D8-5209-2EB1EF5B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663" y="189463"/>
            <a:ext cx="2673756" cy="1810575"/>
          </a:xfrm>
          <a:prstGeom prst="rect">
            <a:avLst/>
          </a:prstGeom>
        </p:spPr>
      </p:pic>
      <p:sp>
        <p:nvSpPr>
          <p:cNvPr id="6" name="文本框 5">
            <a:extLst>
              <a:ext uri="{FF2B5EF4-FFF2-40B4-BE49-F238E27FC236}">
                <a16:creationId xmlns:a16="http://schemas.microsoft.com/office/drawing/2014/main" id="{B7A97E27-1A6D-F8F7-46DF-1D20CEE2DAA0}"/>
              </a:ext>
            </a:extLst>
          </p:cNvPr>
          <p:cNvSpPr txBox="1"/>
          <p:nvPr/>
        </p:nvSpPr>
        <p:spPr>
          <a:xfrm>
            <a:off x="175260" y="4643200"/>
            <a:ext cx="8534400" cy="1877437"/>
          </a:xfrm>
          <a:prstGeom prst="rect">
            <a:avLst/>
          </a:prstGeom>
          <a:noFill/>
        </p:spPr>
        <p:txBody>
          <a:bodyPr wrap="square" rtlCol="0">
            <a:spAutoFit/>
          </a:bodyPr>
          <a:lstStyle/>
          <a:p>
            <a:pPr defTabSz="1406525"/>
            <a:r>
              <a:rPr lang="en-US" altLang="zh-CN" sz="1400" dirty="0">
                <a:latin typeface="Times New Roman"/>
                <a:cs typeface="Times New Roman"/>
              </a:rPr>
              <a:t>[1]Huang Z, </a:t>
            </a:r>
            <a:r>
              <a:rPr lang="en-US" altLang="zh-CN" sz="1400" dirty="0" err="1">
                <a:latin typeface="Times New Roman"/>
                <a:cs typeface="Times New Roman"/>
              </a:rPr>
              <a:t>Benyoucef</a:t>
            </a:r>
            <a:r>
              <a:rPr lang="en-US" altLang="zh-CN" sz="1400" dirty="0">
                <a:latin typeface="Times New Roman"/>
                <a:cs typeface="Times New Roman"/>
              </a:rPr>
              <a:t> M. From e-commerce to social commerce: A close look at design features[J]. Electronic Commerce Research and Applications, 2013, 12(4): 246-259.</a:t>
            </a:r>
          </a:p>
          <a:p>
            <a:pPr defTabSz="1406525"/>
            <a:r>
              <a:rPr lang="en-US" altLang="zh-CN" sz="1400" dirty="0">
                <a:latin typeface="Times New Roman"/>
                <a:cs typeface="Times New Roman"/>
              </a:rPr>
              <a:t>[2]Dennison, G., </a:t>
            </a:r>
            <a:r>
              <a:rPr lang="en-US" altLang="zh-CN" sz="1400" dirty="0" err="1">
                <a:latin typeface="Times New Roman"/>
                <a:cs typeface="Times New Roman"/>
              </a:rPr>
              <a:t>Bourdage</a:t>
            </a:r>
            <a:r>
              <a:rPr lang="en-US" altLang="zh-CN" sz="1400" dirty="0">
                <a:latin typeface="Times New Roman"/>
                <a:cs typeface="Times New Roman"/>
              </a:rPr>
              <a:t>-Braun, S. and </a:t>
            </a:r>
            <a:r>
              <a:rPr lang="en-US" altLang="zh-CN" sz="1400" dirty="0" err="1">
                <a:latin typeface="Times New Roman"/>
                <a:cs typeface="Times New Roman"/>
              </a:rPr>
              <a:t>Chetuparambil</a:t>
            </a:r>
            <a:r>
              <a:rPr lang="en-US" altLang="zh-CN" sz="1400" dirty="0">
                <a:latin typeface="Times New Roman"/>
                <a:cs typeface="Times New Roman"/>
              </a:rPr>
              <a:t>, M. Social commerce defined. White paper #23747, IBM Corporation, Research Triangle Park, NC, November 2009.</a:t>
            </a:r>
          </a:p>
          <a:p>
            <a:pPr defTabSz="1406525"/>
            <a:r>
              <a:rPr lang="en-US" altLang="zh-CN" sz="1400" dirty="0">
                <a:latin typeface="Times New Roman"/>
                <a:cs typeface="Times New Roman"/>
              </a:rPr>
              <a:t>[3] Wigand, R. T., Benjamin, R. I., and Birkland, J. Web 2.0 and beyond: implications for electronic commerce. In Proceedings of the 10th International Conference on Electronic Commerce, Innsbruck, Austria, August 2008, ACM Press, New York, NY, 2008.</a:t>
            </a:r>
          </a:p>
          <a:p>
            <a:endParaRPr lang="zh-CN" altLang="en-US" dirty="0"/>
          </a:p>
        </p:txBody>
      </p:sp>
    </p:spTree>
    <p:extLst>
      <p:ext uri="{BB962C8B-B14F-4D97-AF65-F5344CB8AC3E}">
        <p14:creationId xmlns:p14="http://schemas.microsoft.com/office/powerpoint/2010/main" val="17391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21254A71-0F5F-FEF8-B4C6-F3B2127233F3}"/>
              </a:ext>
            </a:extLst>
          </p:cNvPr>
          <p:cNvSpPr txBox="1">
            <a:spLocks/>
          </p:cNvSpPr>
          <p:nvPr/>
        </p:nvSpPr>
        <p:spPr>
          <a:xfrm>
            <a:off x="213032" y="1130300"/>
            <a:ext cx="4633911"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latin typeface="Times New Roman"/>
                <a:cs typeface="Times New Roman"/>
              </a:rPr>
              <a:t>从电子商务到社交商务</a:t>
            </a:r>
            <a:br>
              <a:rPr lang="en-US" altLang="zh-CN" sz="1800" b="1">
                <a:latin typeface="Times New Roman"/>
                <a:cs typeface="Times New Roman"/>
              </a:rPr>
            </a:br>
            <a:br>
              <a:rPr lang="en-US" altLang="zh-CN" sz="1800" b="1">
                <a:latin typeface="Times New Roman"/>
                <a:cs typeface="Times New Roman"/>
              </a:rPr>
            </a:br>
            <a:r>
              <a:rPr lang="zh-CN" altLang="en-US" sz="1800" b="1">
                <a:latin typeface="Times New Roman"/>
                <a:cs typeface="Times New Roman"/>
              </a:rPr>
              <a:t>案例分析 </a:t>
            </a:r>
            <a:r>
              <a:rPr lang="zh-CN" altLang="en-US" sz="1800">
                <a:latin typeface="Times New Roman"/>
                <a:cs typeface="Times New Roman"/>
              </a:rPr>
              <a:t>索尼公司</a:t>
            </a:r>
            <a:r>
              <a:rPr lang="en-US" altLang="zh-CN" sz="1800">
                <a:latin typeface="Times New Roman"/>
                <a:cs typeface="Times New Roman"/>
              </a:rPr>
              <a:t>(sony.com)</a:t>
            </a:r>
            <a:br>
              <a:rPr lang="en-US" altLang="zh-CN" sz="1800">
                <a:latin typeface="Times New Roman"/>
                <a:cs typeface="Times New Roman"/>
              </a:rPr>
            </a:br>
            <a:r>
              <a:rPr lang="en-US" altLang="zh-CN" sz="1800">
                <a:latin typeface="Times New Roman"/>
                <a:cs typeface="Times New Roman"/>
              </a:rPr>
              <a:t> </a:t>
            </a:r>
            <a:br>
              <a:rPr lang="en-US" altLang="zh-CN" sz="1800">
                <a:latin typeface="Times New Roman"/>
                <a:cs typeface="Times New Roman"/>
              </a:rPr>
            </a:br>
            <a:r>
              <a:rPr lang="zh-CN" altLang="en-US" sz="1800">
                <a:latin typeface="Times New Roman"/>
                <a:cs typeface="Times New Roman"/>
              </a:rPr>
              <a:t>索尼公司作为消费电子公司，和</a:t>
            </a:r>
            <a:r>
              <a:rPr lang="en-US" altLang="zh-CN" sz="1800">
                <a:latin typeface="Times New Roman"/>
                <a:cs typeface="Times New Roman"/>
              </a:rPr>
              <a:t> samsung(</a:t>
            </a:r>
            <a:r>
              <a:rPr lang="zh-CN" altLang="en-US" sz="1800">
                <a:latin typeface="Times New Roman"/>
                <a:cs typeface="Times New Roman"/>
              </a:rPr>
              <a:t>三星</a:t>
            </a:r>
            <a:r>
              <a:rPr lang="en-US" altLang="zh-CN" sz="1800">
                <a:latin typeface="Times New Roman"/>
                <a:cs typeface="Times New Roman"/>
              </a:rPr>
              <a:t>),  sharpusa</a:t>
            </a:r>
            <a:r>
              <a:rPr lang="zh-CN" altLang="en-US" sz="1800">
                <a:latin typeface="Times New Roman"/>
                <a:cs typeface="Times New Roman"/>
              </a:rPr>
              <a:t> </a:t>
            </a:r>
            <a:r>
              <a:rPr lang="en-US" altLang="zh-CN" sz="1800">
                <a:latin typeface="Times New Roman"/>
                <a:cs typeface="Times New Roman"/>
              </a:rPr>
              <a:t>(</a:t>
            </a:r>
            <a:r>
              <a:rPr lang="zh-CN" altLang="en-US" sz="1800">
                <a:latin typeface="Times New Roman"/>
                <a:cs typeface="Times New Roman"/>
              </a:rPr>
              <a:t>夏普</a:t>
            </a:r>
            <a:r>
              <a:rPr lang="en-US" altLang="zh-CN" sz="1800">
                <a:latin typeface="Times New Roman"/>
                <a:cs typeface="Times New Roman"/>
              </a:rPr>
              <a:t>), LG</a:t>
            </a:r>
            <a:r>
              <a:rPr lang="zh-CN" altLang="en-US" sz="1800">
                <a:latin typeface="Times New Roman"/>
                <a:cs typeface="Times New Roman"/>
              </a:rPr>
              <a:t>等公司存在激励的竞争关系。</a:t>
            </a:r>
            <a:br>
              <a:rPr lang="en-US" altLang="zh-CN" sz="1800">
                <a:latin typeface="Times New Roman"/>
                <a:cs typeface="Times New Roman"/>
              </a:rPr>
            </a:br>
            <a:r>
              <a:rPr lang="zh-CN" altLang="en-US" sz="1800">
                <a:latin typeface="Times New Roman"/>
                <a:cs typeface="Times New Roman"/>
              </a:rPr>
              <a:t>公司的利润从</a:t>
            </a:r>
            <a:r>
              <a:rPr lang="en-US" altLang="zh-CN" sz="1800">
                <a:latin typeface="Times New Roman"/>
                <a:cs typeface="Times New Roman"/>
              </a:rPr>
              <a:t> 2009</a:t>
            </a:r>
            <a:r>
              <a:rPr lang="zh-CN" altLang="en-US" sz="1800">
                <a:latin typeface="Times New Roman"/>
                <a:cs typeface="Times New Roman"/>
              </a:rPr>
              <a:t>年到</a:t>
            </a:r>
            <a:r>
              <a:rPr lang="en-US" altLang="zh-CN" sz="1800">
                <a:latin typeface="Times New Roman"/>
                <a:cs typeface="Times New Roman"/>
              </a:rPr>
              <a:t>2012</a:t>
            </a:r>
            <a:r>
              <a:rPr lang="zh-CN" altLang="en-US" sz="1800">
                <a:latin typeface="Times New Roman"/>
                <a:cs typeface="Times New Roman"/>
              </a:rPr>
              <a:t>年快速下滑</a:t>
            </a:r>
            <a:r>
              <a:rPr lang="zh-CN" altLang="zh-CN" sz="1800">
                <a:latin typeface="Times New Roman"/>
                <a:cs typeface="Times New Roman"/>
              </a:rPr>
              <a:t>。</a:t>
            </a:r>
            <a:r>
              <a:rPr lang="en-US" altLang="zh-CN" sz="1800">
                <a:latin typeface="Times New Roman"/>
                <a:cs typeface="Times New Roman"/>
              </a:rPr>
              <a:t> </a:t>
            </a:r>
            <a:br>
              <a:rPr lang="en-US" altLang="zh-CN" sz="1800">
                <a:latin typeface="Times New Roman"/>
                <a:cs typeface="Times New Roman"/>
              </a:rPr>
            </a:br>
            <a:br>
              <a:rPr lang="en-US" altLang="zh-CN" sz="1800">
                <a:latin typeface="Times New Roman"/>
                <a:cs typeface="Times New Roman"/>
              </a:rPr>
            </a:br>
            <a:r>
              <a:rPr lang="zh-CN" altLang="en-US" sz="1800">
                <a:latin typeface="Times New Roman"/>
                <a:cs typeface="Times New Roman"/>
              </a:rPr>
              <a:t>为了应对业绩压力，索尼公司引入了社会化电商运作。</a:t>
            </a:r>
            <a:endParaRPr lang="en-US" sz="1800" dirty="0">
              <a:latin typeface="Times New Roman"/>
              <a:cs typeface="Times New Roman"/>
            </a:endParaRPr>
          </a:p>
        </p:txBody>
      </p:sp>
      <p:sp>
        <p:nvSpPr>
          <p:cNvPr id="3" name="文本框 2">
            <a:extLst>
              <a:ext uri="{FF2B5EF4-FFF2-40B4-BE49-F238E27FC236}">
                <a16:creationId xmlns:a16="http://schemas.microsoft.com/office/drawing/2014/main" id="{53F6CC7A-A966-E07B-AA1A-345D0435A249}"/>
              </a:ext>
            </a:extLst>
          </p:cNvPr>
          <p:cNvSpPr txBox="1"/>
          <p:nvPr/>
        </p:nvSpPr>
        <p:spPr>
          <a:xfrm>
            <a:off x="5181601" y="1226880"/>
            <a:ext cx="3682999" cy="4247317"/>
          </a:xfrm>
          <a:prstGeom prst="rect">
            <a:avLst/>
          </a:prstGeom>
          <a:noFill/>
        </p:spPr>
        <p:txBody>
          <a:bodyPr wrap="square" rtlCol="0">
            <a:spAutoFit/>
          </a:bodyPr>
          <a:lstStyle/>
          <a:p>
            <a:r>
              <a:rPr kumimoji="1" lang="zh-CN" altLang="en-US" dirty="0">
                <a:latin typeface="Times New Roman"/>
                <a:cs typeface="Times New Roman"/>
              </a:rPr>
              <a:t>解决方案</a:t>
            </a:r>
          </a:p>
          <a:p>
            <a:r>
              <a:rPr kumimoji="1" lang="zh-CN" altLang="en-US" dirty="0">
                <a:latin typeface="Times New Roman"/>
                <a:cs typeface="Times New Roman"/>
              </a:rPr>
              <a:t>社交网络和社区运行。</a:t>
            </a:r>
          </a:p>
          <a:p>
            <a:endParaRPr kumimoji="1" lang="en-US" altLang="zh-CN" dirty="0">
              <a:latin typeface="Times New Roman"/>
              <a:cs typeface="Times New Roman"/>
            </a:endParaRPr>
          </a:p>
          <a:p>
            <a:r>
              <a:rPr kumimoji="1" lang="en-US" altLang="zh-CN" dirty="0">
                <a:latin typeface="Times New Roman"/>
                <a:cs typeface="Times New Roman"/>
              </a:rPr>
              <a:t>YouTube: </a:t>
            </a:r>
            <a:r>
              <a:rPr kumimoji="1" lang="zh-CN" altLang="en-US" dirty="0">
                <a:latin typeface="Times New Roman"/>
                <a:cs typeface="Times New Roman"/>
              </a:rPr>
              <a:t>分析培训视频。</a:t>
            </a:r>
            <a:endParaRPr kumimoji="1" lang="en-US" altLang="zh-CN" dirty="0">
              <a:latin typeface="Times New Roman"/>
              <a:cs typeface="Times New Roman"/>
            </a:endParaRPr>
          </a:p>
          <a:p>
            <a:r>
              <a:rPr kumimoji="1" lang="en-US" altLang="zh-CN" dirty="0" err="1">
                <a:latin typeface="Times New Roman"/>
                <a:cs typeface="Times New Roman"/>
              </a:rPr>
              <a:t>Linkedin</a:t>
            </a:r>
            <a:r>
              <a:rPr kumimoji="1" lang="en-US" altLang="zh-CN" dirty="0">
                <a:latin typeface="Times New Roman"/>
                <a:cs typeface="Times New Roman"/>
              </a:rPr>
              <a:t>: </a:t>
            </a:r>
            <a:r>
              <a:rPr kumimoji="1" lang="zh-CN" altLang="en-US" dirty="0">
                <a:latin typeface="Times New Roman"/>
                <a:cs typeface="Times New Roman"/>
              </a:rPr>
              <a:t>吸引新的消费者。</a:t>
            </a:r>
            <a:endParaRPr kumimoji="1" lang="mr-IN" altLang="zh-CN" dirty="0">
              <a:latin typeface="Times New Roman"/>
              <a:cs typeface="Times New Roman"/>
            </a:endParaRPr>
          </a:p>
          <a:p>
            <a:endParaRPr kumimoji="1" lang="en-US" altLang="zh-CN" dirty="0">
              <a:latin typeface="Times New Roman"/>
              <a:cs typeface="Times New Roman"/>
            </a:endParaRPr>
          </a:p>
          <a:p>
            <a:r>
              <a:rPr kumimoji="1" lang="zh-CN" altLang="en-US" dirty="0">
                <a:latin typeface="Times New Roman"/>
                <a:cs typeface="Times New Roman"/>
              </a:rPr>
              <a:t>结果：</a:t>
            </a:r>
            <a:endParaRPr kumimoji="1" lang="en-US" altLang="zh-CN" dirty="0">
              <a:latin typeface="Times New Roman"/>
              <a:cs typeface="Times New Roman"/>
            </a:endParaRPr>
          </a:p>
          <a:p>
            <a:r>
              <a:rPr kumimoji="1" lang="zh-CN" altLang="en-US" dirty="0">
                <a:latin typeface="Times New Roman"/>
                <a:cs typeface="Times New Roman"/>
              </a:rPr>
              <a:t>消费者的信任上升。</a:t>
            </a:r>
          </a:p>
          <a:p>
            <a:endParaRPr kumimoji="1" lang="en-US" altLang="zh-CN" dirty="0">
              <a:latin typeface="Times New Roman"/>
              <a:cs typeface="Times New Roman"/>
            </a:endParaRPr>
          </a:p>
          <a:p>
            <a:r>
              <a:rPr kumimoji="1" lang="zh-CN" altLang="en-US" dirty="0">
                <a:latin typeface="Times New Roman"/>
                <a:cs typeface="Times New Roman"/>
              </a:rPr>
              <a:t>消费者的营销为公司带来了快速的增长。</a:t>
            </a:r>
            <a:endParaRPr kumimoji="1" lang="en-US" altLang="zh-CN" dirty="0">
              <a:latin typeface="Times New Roman"/>
              <a:cs typeface="Times New Roman"/>
            </a:endParaRPr>
          </a:p>
          <a:p>
            <a:r>
              <a:rPr kumimoji="1" lang="en-US" altLang="zh-CN" dirty="0">
                <a:solidFill>
                  <a:srgbClr val="FF0000"/>
                </a:solidFill>
                <a:latin typeface="Times New Roman"/>
                <a:cs typeface="Times New Roman"/>
              </a:rPr>
              <a:t>35,000,000 </a:t>
            </a:r>
            <a:r>
              <a:rPr kumimoji="1" lang="zh-CN" altLang="en-US" dirty="0">
                <a:solidFill>
                  <a:srgbClr val="FF0000"/>
                </a:solidFill>
                <a:latin typeface="Times New Roman"/>
                <a:cs typeface="Times New Roman"/>
              </a:rPr>
              <a:t>粉丝在</a:t>
            </a:r>
            <a:r>
              <a:rPr kumimoji="1" lang="en-US" altLang="zh-CN" dirty="0">
                <a:latin typeface="Times New Roman"/>
                <a:cs typeface="Times New Roman"/>
              </a:rPr>
              <a:t> Facebook</a:t>
            </a:r>
          </a:p>
          <a:p>
            <a:endParaRPr kumimoji="1" lang="zh-CN" altLang="en-US" b="1" dirty="0">
              <a:latin typeface="Times New Roman"/>
              <a:cs typeface="Times New Roman"/>
            </a:endParaRPr>
          </a:p>
          <a:p>
            <a:endParaRPr kumimoji="1" lang="en-US" altLang="zh-CN" b="1" dirty="0">
              <a:latin typeface="Times New Roman"/>
              <a:cs typeface="Times New Roman"/>
            </a:endParaRPr>
          </a:p>
          <a:p>
            <a:endParaRPr kumimoji="1" lang="zh-CN" altLang="en-US" dirty="0">
              <a:latin typeface="Times New Roman"/>
              <a:cs typeface="Times New Roman"/>
            </a:endParaRPr>
          </a:p>
        </p:txBody>
      </p:sp>
    </p:spTree>
    <p:extLst>
      <p:ext uri="{BB962C8B-B14F-4D97-AF65-F5344CB8AC3E}">
        <p14:creationId xmlns:p14="http://schemas.microsoft.com/office/powerpoint/2010/main" val="294438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pic>
        <p:nvPicPr>
          <p:cNvPr id="2" name="图片 1">
            <a:extLst>
              <a:ext uri="{FF2B5EF4-FFF2-40B4-BE49-F238E27FC236}">
                <a16:creationId xmlns:a16="http://schemas.microsoft.com/office/drawing/2014/main" id="{4B099428-190B-1745-96FE-232E4B272956}"/>
              </a:ext>
            </a:extLst>
          </p:cNvPr>
          <p:cNvPicPr>
            <a:picLocks noChangeAspect="1"/>
          </p:cNvPicPr>
          <p:nvPr/>
        </p:nvPicPr>
        <p:blipFill>
          <a:blip r:embed="rId4"/>
          <a:stretch>
            <a:fillRect/>
          </a:stretch>
        </p:blipFill>
        <p:spPr>
          <a:xfrm>
            <a:off x="2461259" y="135972"/>
            <a:ext cx="4831081" cy="6031619"/>
          </a:xfrm>
          <a:prstGeom prst="rect">
            <a:avLst/>
          </a:prstGeom>
        </p:spPr>
      </p:pic>
    </p:spTree>
    <p:extLst>
      <p:ext uri="{BB962C8B-B14F-4D97-AF65-F5344CB8AC3E}">
        <p14:creationId xmlns:p14="http://schemas.microsoft.com/office/powerpoint/2010/main" val="327664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Title 1">
            <a:extLst>
              <a:ext uri="{FF2B5EF4-FFF2-40B4-BE49-F238E27FC236}">
                <a16:creationId xmlns:a16="http://schemas.microsoft.com/office/drawing/2014/main" id="{49A71D34-E314-C1E8-252B-95FB83775129}"/>
              </a:ext>
            </a:extLst>
          </p:cNvPr>
          <p:cNvSpPr txBox="1">
            <a:spLocks/>
          </p:cNvSpPr>
          <p:nvPr/>
        </p:nvSpPr>
        <p:spPr>
          <a:xfrm>
            <a:off x="4687890" y="1473200"/>
            <a:ext cx="4329110" cy="37211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latin typeface="Times New Roman"/>
                <a:cs typeface="Times New Roman"/>
              </a:rPr>
              <a:t>智能客服</a:t>
            </a:r>
            <a:r>
              <a:rPr lang="en-US" altLang="zh-CN" sz="1800" dirty="0">
                <a:latin typeface="Times New Roman"/>
                <a:cs typeface="Times New Roman"/>
              </a:rPr>
              <a:t>(Instant Messaging Intelligence</a:t>
            </a:r>
            <a:r>
              <a:rPr lang="zh-CN" altLang="zh-CN" sz="1800" dirty="0">
                <a:latin typeface="Times New Roman"/>
                <a:cs typeface="Times New Roman"/>
              </a:rPr>
              <a:t> </a:t>
            </a:r>
            <a:r>
              <a:rPr lang="en-US" altLang="zh-CN" sz="1800" dirty="0">
                <a:latin typeface="Times New Roman"/>
                <a:cs typeface="Times New Roman"/>
              </a:rPr>
              <a:t>)</a:t>
            </a:r>
          </a:p>
          <a:p>
            <a:pPr algn="l"/>
            <a:endParaRPr lang="en-US" altLang="zh-CN" sz="1800" dirty="0">
              <a:latin typeface="Times New Roman"/>
              <a:cs typeface="Times New Roman"/>
            </a:endParaRPr>
          </a:p>
          <a:p>
            <a:pPr algn="l"/>
            <a:r>
              <a:rPr lang="zh-CN" altLang="en-US" sz="1800" dirty="0">
                <a:latin typeface="Times New Roman"/>
                <a:cs typeface="Times New Roman"/>
              </a:rPr>
              <a:t>智能客服背后的技术：</a:t>
            </a:r>
          </a:p>
          <a:p>
            <a:pPr algn="l"/>
            <a:r>
              <a:rPr lang="zh-CN" altLang="en-US" sz="1800" dirty="0">
                <a:latin typeface="Times New Roman"/>
                <a:cs typeface="Times New Roman"/>
              </a:rPr>
              <a:t>语音识别，自然语言处理，自然语言理解，</a:t>
            </a:r>
          </a:p>
          <a:p>
            <a:pPr algn="l"/>
            <a:r>
              <a:rPr lang="zh-CN" altLang="en-US" sz="1800" dirty="0">
                <a:latin typeface="Times New Roman"/>
                <a:cs typeface="Times New Roman"/>
              </a:rPr>
              <a:t>知识图谱，语音合成等人工智能相关技术融合。</a:t>
            </a:r>
            <a:br>
              <a:rPr lang="zh-CN" altLang="en-US" sz="1800" dirty="0">
                <a:latin typeface="Times New Roman"/>
                <a:cs typeface="Times New Roman"/>
              </a:rPr>
            </a:br>
            <a:r>
              <a:rPr lang="en-US" altLang="zh-CN" sz="1800" dirty="0">
                <a:latin typeface="Times New Roman"/>
                <a:cs typeface="Times New Roman"/>
              </a:rPr>
              <a:t> </a:t>
            </a:r>
            <a:br>
              <a:rPr lang="zh-CN" altLang="en-US" sz="1800" b="1" dirty="0">
                <a:latin typeface="Times New Roman"/>
                <a:cs typeface="Times New Roman"/>
              </a:rPr>
            </a:br>
            <a:br>
              <a:rPr lang="en-US" altLang="zh-CN" sz="1800" b="1" dirty="0">
                <a:latin typeface="Times New Roman"/>
                <a:cs typeface="Times New Roman"/>
              </a:rPr>
            </a:br>
            <a:endParaRPr lang="en-US" sz="1800" b="1" dirty="0">
              <a:latin typeface="Times New Roman"/>
              <a:cs typeface="Times New Roman"/>
            </a:endParaRPr>
          </a:p>
        </p:txBody>
      </p:sp>
      <p:sp>
        <p:nvSpPr>
          <p:cNvPr id="6" name="Title 1">
            <a:extLst>
              <a:ext uri="{FF2B5EF4-FFF2-40B4-BE49-F238E27FC236}">
                <a16:creationId xmlns:a16="http://schemas.microsoft.com/office/drawing/2014/main" id="{D1119F55-6F07-FE90-DDC8-B529D5FFC088}"/>
              </a:ext>
            </a:extLst>
          </p:cNvPr>
          <p:cNvSpPr txBox="1">
            <a:spLocks/>
          </p:cNvSpPr>
          <p:nvPr/>
        </p:nvSpPr>
        <p:spPr>
          <a:xfrm>
            <a:off x="153991" y="1333500"/>
            <a:ext cx="4329110" cy="3721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latin typeface="Times New Roman"/>
                <a:cs typeface="Times New Roman"/>
              </a:rPr>
              <a:t>从电子商务到虚拟世界的商务</a:t>
            </a:r>
            <a:br>
              <a:rPr lang="en-US" altLang="zh-CN" sz="1800" b="1" dirty="0">
                <a:latin typeface="Times New Roman"/>
                <a:cs typeface="Times New Roman"/>
              </a:rPr>
            </a:br>
            <a:br>
              <a:rPr lang="en-US" altLang="zh-CN" sz="1800" b="1" dirty="0">
                <a:latin typeface="Times New Roman"/>
                <a:cs typeface="Times New Roman"/>
              </a:rPr>
            </a:br>
            <a:r>
              <a:rPr lang="zh-CN" altLang="en-US" sz="1800" b="1" dirty="0">
                <a:latin typeface="Times New Roman"/>
                <a:cs typeface="Times New Roman"/>
              </a:rPr>
              <a:t>电子商务的新兴技术</a:t>
            </a:r>
            <a:br>
              <a:rPr lang="zh-CN" altLang="en-US" sz="1800" b="1" dirty="0">
                <a:latin typeface="Times New Roman"/>
                <a:cs typeface="Times New Roman"/>
              </a:rPr>
            </a:br>
            <a:br>
              <a:rPr lang="zh-CN" altLang="en-US" sz="1800" b="1" dirty="0">
                <a:latin typeface="Times New Roman"/>
                <a:cs typeface="Times New Roman"/>
              </a:rPr>
            </a:br>
            <a:r>
              <a:rPr lang="en-US" altLang="zh-CN" sz="1800" dirty="0">
                <a:latin typeface="Times New Roman"/>
                <a:cs typeface="Times New Roman"/>
              </a:rPr>
              <a:t>(1)</a:t>
            </a:r>
            <a:r>
              <a:rPr lang="zh-CN" altLang="en-US" sz="1800" dirty="0">
                <a:latin typeface="Times New Roman"/>
                <a:cs typeface="Times New Roman"/>
              </a:rPr>
              <a:t>电子钱包</a:t>
            </a:r>
            <a:r>
              <a:rPr lang="en-US" altLang="zh-CN" sz="1800" dirty="0">
                <a:latin typeface="Times New Roman"/>
                <a:cs typeface="Times New Roman"/>
              </a:rPr>
              <a:t> (E-wallet)</a:t>
            </a:r>
            <a:r>
              <a:rPr lang="zh-CN" altLang="zh-CN" sz="1800" dirty="0">
                <a:latin typeface="Times New Roman"/>
                <a:cs typeface="Times New Roman"/>
              </a:rPr>
              <a:t> </a:t>
            </a:r>
            <a:br>
              <a:rPr lang="en-US" altLang="zh-CN" sz="1800" dirty="0">
                <a:latin typeface="Times New Roman"/>
                <a:cs typeface="Times New Roman"/>
              </a:rPr>
            </a:br>
            <a:r>
              <a:rPr lang="en-US" altLang="zh-CN" sz="1800" dirty="0">
                <a:latin typeface="Times New Roman"/>
                <a:cs typeface="Times New Roman"/>
              </a:rPr>
              <a:t>(2)</a:t>
            </a:r>
            <a:r>
              <a:rPr lang="zh-CN" altLang="en-US" sz="1800" dirty="0">
                <a:latin typeface="Times New Roman"/>
                <a:cs typeface="Times New Roman"/>
              </a:rPr>
              <a:t>智能客服</a:t>
            </a:r>
            <a:r>
              <a:rPr lang="en-US" altLang="zh-CN" sz="1800" dirty="0">
                <a:latin typeface="Times New Roman"/>
                <a:cs typeface="Times New Roman"/>
              </a:rPr>
              <a:t>(Instant Messaging Intelligence</a:t>
            </a:r>
            <a:r>
              <a:rPr lang="zh-CN" altLang="zh-CN" sz="1800" dirty="0">
                <a:latin typeface="Times New Roman"/>
                <a:cs typeface="Times New Roman"/>
              </a:rPr>
              <a:t> </a:t>
            </a:r>
            <a:r>
              <a:rPr lang="en-US" altLang="zh-CN" sz="1800" dirty="0">
                <a:latin typeface="Times New Roman"/>
                <a:cs typeface="Times New Roman"/>
              </a:rPr>
              <a:t>)</a:t>
            </a:r>
            <a:br>
              <a:rPr lang="zh-CN" altLang="en-US" sz="1800" dirty="0">
                <a:latin typeface="Times New Roman"/>
                <a:cs typeface="Times New Roman"/>
              </a:rPr>
            </a:br>
            <a:r>
              <a:rPr lang="en-US" altLang="zh-CN" sz="1800" dirty="0">
                <a:latin typeface="Times New Roman"/>
                <a:cs typeface="Times New Roman"/>
              </a:rPr>
              <a:t> (3)</a:t>
            </a:r>
            <a:r>
              <a:rPr lang="zh-CN" altLang="zh-CN" sz="1800" dirty="0">
                <a:latin typeface="Times New Roman"/>
                <a:cs typeface="Times New Roman"/>
              </a:rPr>
              <a:t> </a:t>
            </a:r>
            <a:r>
              <a:rPr lang="zh-CN" altLang="en-US" sz="1800" dirty="0">
                <a:latin typeface="Times New Roman"/>
                <a:cs typeface="Times New Roman"/>
              </a:rPr>
              <a:t>推荐系统</a:t>
            </a:r>
            <a:r>
              <a:rPr lang="en-US" altLang="zh-CN" sz="1800" dirty="0">
                <a:latin typeface="Times New Roman"/>
                <a:cs typeface="Times New Roman"/>
              </a:rPr>
              <a:t>(Recommender Systems)</a:t>
            </a:r>
            <a:br>
              <a:rPr lang="en-US" altLang="zh-CN" sz="1800" dirty="0">
                <a:latin typeface="Times New Roman"/>
                <a:cs typeface="Times New Roman"/>
              </a:rPr>
            </a:br>
            <a:r>
              <a:rPr lang="en-US" altLang="zh-CN" sz="1800" dirty="0">
                <a:latin typeface="Times New Roman"/>
                <a:cs typeface="Times New Roman"/>
              </a:rPr>
              <a:t>(4) </a:t>
            </a:r>
            <a:r>
              <a:rPr lang="zh-CN" altLang="en-US" sz="1800" dirty="0">
                <a:latin typeface="Times New Roman"/>
                <a:cs typeface="Times New Roman"/>
              </a:rPr>
              <a:t>虚拟现实和增强现实</a:t>
            </a:r>
            <a:r>
              <a:rPr lang="en-US" altLang="zh-CN" sz="1800" dirty="0">
                <a:latin typeface="Times New Roman"/>
                <a:cs typeface="Times New Roman"/>
              </a:rPr>
              <a:t>(VR, AR) </a:t>
            </a:r>
            <a:br>
              <a:rPr lang="zh-CN" altLang="en-US" sz="1800" b="1" dirty="0">
                <a:latin typeface="Times New Roman"/>
                <a:cs typeface="Times New Roman"/>
              </a:rPr>
            </a:br>
            <a:br>
              <a:rPr lang="en-US" altLang="zh-CN" sz="1800" b="1" dirty="0">
                <a:latin typeface="Times New Roman"/>
                <a:cs typeface="Times New Roman"/>
              </a:rPr>
            </a:br>
            <a:endParaRPr lang="en-US" sz="1800" b="1" dirty="0">
              <a:latin typeface="Times New Roman"/>
              <a:cs typeface="Times New Roman"/>
            </a:endParaRPr>
          </a:p>
        </p:txBody>
      </p:sp>
      <p:sp>
        <p:nvSpPr>
          <p:cNvPr id="7" name="文本框 6">
            <a:hlinkClick r:id="rId4"/>
            <a:extLst>
              <a:ext uri="{FF2B5EF4-FFF2-40B4-BE49-F238E27FC236}">
                <a16:creationId xmlns:a16="http://schemas.microsoft.com/office/drawing/2014/main" id="{7001EDF2-C7AA-80EA-C603-FF1D9133F6CA}"/>
              </a:ext>
            </a:extLst>
          </p:cNvPr>
          <p:cNvSpPr txBox="1"/>
          <p:nvPr/>
        </p:nvSpPr>
        <p:spPr>
          <a:xfrm>
            <a:off x="370701" y="4365160"/>
            <a:ext cx="8433435" cy="923330"/>
          </a:xfrm>
          <a:prstGeom prst="rect">
            <a:avLst/>
          </a:prstGeom>
          <a:noFill/>
        </p:spPr>
        <p:txBody>
          <a:bodyPr wrap="square">
            <a:spAutoFit/>
          </a:bodyPr>
          <a:lstStyle/>
          <a:p>
            <a:pPr defTabSz="1406525"/>
            <a:r>
              <a:rPr lang="en-US" altLang="zh-CN" sz="1800" dirty="0">
                <a:latin typeface="Calibri" charset="0"/>
                <a:hlinkClick r:id="rId5"/>
              </a:rPr>
              <a:t>https://haokan.baidu.com/v?vid=7994446246993167107</a:t>
            </a:r>
            <a:endParaRPr lang="en-US" altLang="zh-CN" sz="1800" dirty="0">
              <a:latin typeface="Calibri" charset="0"/>
            </a:endParaRPr>
          </a:p>
          <a:p>
            <a:pPr defTabSz="1406525"/>
            <a:endParaRPr lang="en-US" altLang="zh-CN" sz="1800" dirty="0">
              <a:latin typeface="Calibri" charset="0"/>
              <a:hlinkClick r:id="rId6"/>
            </a:endParaRPr>
          </a:p>
          <a:p>
            <a:pPr defTabSz="1406525"/>
            <a:r>
              <a:rPr lang="en-US" altLang="zh-CN" sz="1800" dirty="0">
                <a:latin typeface="Calibri" charset="0"/>
                <a:hlinkClick r:id="rId6"/>
              </a:rPr>
              <a:t>https://haokan.baidu.com/v?vid=3657009191566916067</a:t>
            </a:r>
            <a:endParaRPr lang="zh-CN" altLang="en-US" sz="1800" dirty="0">
              <a:latin typeface="Calibri" charset="0"/>
            </a:endParaRPr>
          </a:p>
        </p:txBody>
      </p:sp>
    </p:spTree>
    <p:extLst>
      <p:ext uri="{BB962C8B-B14F-4D97-AF65-F5344CB8AC3E}">
        <p14:creationId xmlns:p14="http://schemas.microsoft.com/office/powerpoint/2010/main" val="2919000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p:txBody>
      </p:sp>
      <p:sp>
        <p:nvSpPr>
          <p:cNvPr id="3" name="Title 1">
            <a:extLst>
              <a:ext uri="{FF2B5EF4-FFF2-40B4-BE49-F238E27FC236}">
                <a16:creationId xmlns:a16="http://schemas.microsoft.com/office/drawing/2014/main" id="{8BCC1280-6032-68DA-A92D-335D5C2C1EB4}"/>
              </a:ext>
            </a:extLst>
          </p:cNvPr>
          <p:cNvSpPr txBox="1">
            <a:spLocks/>
          </p:cNvSpPr>
          <p:nvPr/>
        </p:nvSpPr>
        <p:spPr>
          <a:xfrm>
            <a:off x="165492" y="1559719"/>
            <a:ext cx="5962665" cy="4013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x-none" sz="1800" b="1" dirty="0">
                <a:latin typeface="Times New Roman"/>
                <a:cs typeface="Times New Roman"/>
              </a:rPr>
              <a:t>Big Data Analytics and E-commerce</a:t>
            </a:r>
            <a:br>
              <a:rPr lang="x-none" sz="1800" b="1" dirty="0">
                <a:latin typeface="Times New Roman"/>
                <a:cs typeface="Times New Roman"/>
              </a:rPr>
            </a:br>
            <a:br>
              <a:rPr lang="x-none" sz="1800" b="1" dirty="0">
                <a:latin typeface="Times New Roman"/>
                <a:cs typeface="Times New Roman"/>
              </a:rPr>
            </a:br>
            <a:r>
              <a:rPr lang="zh-CN" altLang="en-US" sz="1800" b="1" dirty="0">
                <a:latin typeface="Times New Roman"/>
                <a:cs typeface="Times New Roman"/>
              </a:rPr>
              <a:t>虚假评论评论检测</a:t>
            </a:r>
            <a:r>
              <a:rPr lang="en-US" altLang="zh-CN" sz="1800" b="1" dirty="0">
                <a:latin typeface="Times New Roman"/>
                <a:cs typeface="Times New Roman"/>
              </a:rPr>
              <a:t> </a:t>
            </a:r>
          </a:p>
          <a:p>
            <a:pPr algn="l"/>
            <a:br>
              <a:rPr lang="en-US" altLang="zh-CN" sz="1800" b="1" dirty="0">
                <a:latin typeface="Times New Roman"/>
                <a:cs typeface="Times New Roman"/>
              </a:rPr>
            </a:br>
            <a:r>
              <a:rPr lang="zh-CN" altLang="en-US" sz="1800" b="1" dirty="0">
                <a:latin typeface="Times New Roman"/>
                <a:cs typeface="Times New Roman"/>
              </a:rPr>
              <a:t>恶意用户：大多具有“操榜”行为</a:t>
            </a:r>
          </a:p>
          <a:p>
            <a:pPr algn="l"/>
            <a:r>
              <a:rPr lang="zh-CN" altLang="en-US" sz="1800" b="1" dirty="0">
                <a:latin typeface="Times New Roman"/>
                <a:cs typeface="Times New Roman"/>
              </a:rPr>
              <a:t>电子商务平台：劫持用户情感、操控榜单等</a:t>
            </a:r>
          </a:p>
          <a:p>
            <a:pPr algn="l"/>
            <a:r>
              <a:rPr lang="zh-CN" altLang="en-US" sz="1800" b="1" dirty="0">
                <a:latin typeface="Times New Roman"/>
                <a:cs typeface="Times New Roman"/>
              </a:rPr>
              <a:t>社交平台：传播广告、舆论等特定消息</a:t>
            </a:r>
          </a:p>
          <a:p>
            <a:pPr algn="l"/>
            <a:r>
              <a:rPr lang="zh-CN" altLang="en-US" sz="1800" b="1" dirty="0">
                <a:latin typeface="Times New Roman"/>
                <a:cs typeface="Times New Roman"/>
              </a:rPr>
              <a:t>恶意用户日渐猖獗，引起学术界和工业界的重视</a:t>
            </a:r>
          </a:p>
          <a:p>
            <a:pPr algn="l"/>
            <a:r>
              <a:rPr lang="en-US" altLang="zh-CN" sz="1800" b="1" dirty="0">
                <a:latin typeface="Times New Roman"/>
                <a:cs typeface="Times New Roman"/>
              </a:rPr>
              <a:t>2001</a:t>
            </a:r>
            <a:r>
              <a:rPr lang="zh-CN" altLang="en-US" sz="1800" b="1" dirty="0">
                <a:latin typeface="Times New Roman"/>
                <a:cs typeface="Times New Roman"/>
              </a:rPr>
              <a:t>年，</a:t>
            </a:r>
            <a:r>
              <a:rPr lang="en-US" altLang="zh-CN" sz="1800" b="1" dirty="0">
                <a:latin typeface="Times New Roman"/>
                <a:cs typeface="Times New Roman"/>
              </a:rPr>
              <a:t>Sony Pictures</a:t>
            </a:r>
            <a:r>
              <a:rPr lang="zh-CN" altLang="en-US" sz="1800" b="1" dirty="0">
                <a:latin typeface="Times New Roman"/>
                <a:cs typeface="Times New Roman"/>
              </a:rPr>
              <a:t>承认雇佣枪手来推广其电影</a:t>
            </a:r>
          </a:p>
          <a:p>
            <a:pPr algn="l"/>
            <a:r>
              <a:rPr lang="en-US" altLang="zh-CN" sz="1800" b="1" dirty="0">
                <a:latin typeface="Times New Roman"/>
                <a:cs typeface="Times New Roman"/>
              </a:rPr>
              <a:t>Yelp</a:t>
            </a:r>
            <a:r>
              <a:rPr lang="zh-CN" altLang="en-US" sz="1800" b="1" dirty="0">
                <a:latin typeface="Times New Roman"/>
                <a:cs typeface="Times New Roman"/>
              </a:rPr>
              <a:t>和</a:t>
            </a:r>
            <a:r>
              <a:rPr lang="en-US" altLang="zh-CN" sz="1800" b="1" dirty="0">
                <a:latin typeface="Times New Roman"/>
                <a:cs typeface="Times New Roman"/>
              </a:rPr>
              <a:t>TripAdvisor</a:t>
            </a:r>
            <a:r>
              <a:rPr lang="zh-CN" altLang="en-US" sz="1800" b="1" dirty="0">
                <a:latin typeface="Times New Roman"/>
                <a:cs typeface="Times New Roman"/>
              </a:rPr>
              <a:t>虚假评论超过</a:t>
            </a:r>
            <a:r>
              <a:rPr lang="en-US" altLang="zh-CN" sz="1800" b="1" dirty="0">
                <a:latin typeface="Times New Roman"/>
                <a:cs typeface="Times New Roman"/>
              </a:rPr>
              <a:t>6%</a:t>
            </a:r>
          </a:p>
          <a:p>
            <a:pPr algn="l"/>
            <a:r>
              <a:rPr lang="zh-CN" altLang="en-US" sz="1800" b="1" dirty="0">
                <a:latin typeface="Times New Roman"/>
                <a:cs typeface="Times New Roman"/>
              </a:rPr>
              <a:t>第三方水军雇佣平台大量涌现：“刷客网”</a:t>
            </a:r>
          </a:p>
          <a:p>
            <a:pPr algn="l"/>
            <a:endParaRPr lang="en-US" altLang="zh-CN" sz="1800" b="1" dirty="0">
              <a:latin typeface="Times New Roman"/>
              <a:cs typeface="Times New Roman"/>
            </a:endParaRPr>
          </a:p>
          <a:p>
            <a:pPr algn="l"/>
            <a:br>
              <a:rPr lang="en-US" altLang="zh-CN" sz="1800" b="1" dirty="0">
                <a:latin typeface="Times New Roman"/>
                <a:cs typeface="Times New Roman"/>
              </a:rPr>
            </a:br>
            <a:br>
              <a:rPr lang="x-none" sz="1000" b="1" dirty="0">
                <a:latin typeface="Times New Roman"/>
                <a:cs typeface="Times New Roman"/>
              </a:rPr>
            </a:br>
            <a:br>
              <a:rPr lang="x-none" sz="1800" b="1" dirty="0">
                <a:latin typeface="Times New Roman"/>
                <a:cs typeface="Times New Roman"/>
              </a:rPr>
            </a:br>
            <a:endParaRPr lang="en-US" sz="1800" b="1" dirty="0">
              <a:latin typeface="Times New Roman"/>
              <a:cs typeface="Times New Roman"/>
            </a:endParaRPr>
          </a:p>
        </p:txBody>
      </p:sp>
      <p:pic>
        <p:nvPicPr>
          <p:cNvPr id="4" name="图片 3">
            <a:extLst>
              <a:ext uri="{FF2B5EF4-FFF2-40B4-BE49-F238E27FC236}">
                <a16:creationId xmlns:a16="http://schemas.microsoft.com/office/drawing/2014/main" id="{82DF5B38-561F-B1DB-1A66-FAA0FCAC7AC2}"/>
              </a:ext>
            </a:extLst>
          </p:cNvPr>
          <p:cNvPicPr>
            <a:picLocks noChangeAspect="1"/>
          </p:cNvPicPr>
          <p:nvPr/>
        </p:nvPicPr>
        <p:blipFill>
          <a:blip r:embed="rId4"/>
          <a:stretch>
            <a:fillRect/>
          </a:stretch>
        </p:blipFill>
        <p:spPr>
          <a:xfrm>
            <a:off x="5390395" y="2093141"/>
            <a:ext cx="3455796" cy="2666709"/>
          </a:xfrm>
          <a:prstGeom prst="rect">
            <a:avLst/>
          </a:prstGeom>
        </p:spPr>
      </p:pic>
      <p:sp>
        <p:nvSpPr>
          <p:cNvPr id="5" name="文本框 4">
            <a:extLst>
              <a:ext uri="{FF2B5EF4-FFF2-40B4-BE49-F238E27FC236}">
                <a16:creationId xmlns:a16="http://schemas.microsoft.com/office/drawing/2014/main" id="{A60CCA78-EF25-42B9-4A8B-D69F07A19D39}"/>
              </a:ext>
            </a:extLst>
          </p:cNvPr>
          <p:cNvSpPr txBox="1"/>
          <p:nvPr/>
        </p:nvSpPr>
        <p:spPr>
          <a:xfrm>
            <a:off x="5486774" y="499164"/>
            <a:ext cx="3263037" cy="830997"/>
          </a:xfrm>
          <a:prstGeom prst="rect">
            <a:avLst/>
          </a:prstGeom>
          <a:noFill/>
        </p:spPr>
        <p:txBody>
          <a:bodyPr wrap="square">
            <a:spAutoFit/>
          </a:bodyPr>
          <a:lstStyle/>
          <a:p>
            <a:r>
              <a:rPr lang="zh-CN" altLang="en-US" sz="2400" b="1" dirty="0">
                <a:solidFill>
                  <a:srgbClr val="C00000"/>
                </a:solidFill>
              </a:rPr>
              <a:t>应用场景：虚假评论（恶意用户）检测</a:t>
            </a:r>
          </a:p>
        </p:txBody>
      </p:sp>
      <p:sp>
        <p:nvSpPr>
          <p:cNvPr id="6" name="文本框 5">
            <a:extLst>
              <a:ext uri="{FF2B5EF4-FFF2-40B4-BE49-F238E27FC236}">
                <a16:creationId xmlns:a16="http://schemas.microsoft.com/office/drawing/2014/main" id="{1FDE8540-42EF-C656-DBCB-B4AD3FB9FE21}"/>
              </a:ext>
            </a:extLst>
          </p:cNvPr>
          <p:cNvSpPr txBox="1"/>
          <p:nvPr/>
        </p:nvSpPr>
        <p:spPr>
          <a:xfrm>
            <a:off x="386361" y="4836616"/>
            <a:ext cx="4572000" cy="923330"/>
          </a:xfrm>
          <a:prstGeom prst="rect">
            <a:avLst/>
          </a:prstGeom>
          <a:noFill/>
        </p:spPr>
        <p:txBody>
          <a:bodyPr wrap="square">
            <a:spAutoFit/>
          </a:bodyPr>
          <a:lstStyle/>
          <a:p>
            <a:pPr algn="l"/>
            <a:r>
              <a:rPr lang="zh-CN" altLang="en-US" sz="1800" b="1" dirty="0">
                <a:solidFill>
                  <a:srgbClr val="C00000"/>
                </a:solidFill>
                <a:latin typeface="Times New Roman"/>
                <a:cs typeface="Times New Roman"/>
              </a:rPr>
              <a:t>讨论</a:t>
            </a:r>
            <a:endParaRPr lang="en-US" altLang="zh-CN" sz="1800" b="1" dirty="0">
              <a:solidFill>
                <a:srgbClr val="C00000"/>
              </a:solidFill>
              <a:latin typeface="Times New Roman"/>
              <a:cs typeface="Times New Roman"/>
            </a:endParaRPr>
          </a:p>
          <a:p>
            <a:pPr marL="342900" indent="-342900" algn="l">
              <a:buAutoNum type="arabicParenBoth"/>
            </a:pPr>
            <a:r>
              <a:rPr lang="zh-CN" altLang="en-US" sz="1800" b="1" dirty="0">
                <a:solidFill>
                  <a:srgbClr val="C00000"/>
                </a:solidFill>
                <a:latin typeface="Times New Roman"/>
                <a:cs typeface="Times New Roman"/>
              </a:rPr>
              <a:t>虚假评论的原因是什么？</a:t>
            </a:r>
          </a:p>
          <a:p>
            <a:pPr marL="342900" indent="-342900" algn="l">
              <a:buAutoNum type="arabicParenBoth"/>
            </a:pPr>
            <a:r>
              <a:rPr lang="zh-CN" altLang="en-US" sz="1800" b="1" dirty="0">
                <a:solidFill>
                  <a:srgbClr val="C00000"/>
                </a:solidFill>
                <a:latin typeface="Times New Roman"/>
                <a:cs typeface="Times New Roman"/>
              </a:rPr>
              <a:t>怎样使用现有的技术手段解决该问题？</a:t>
            </a:r>
          </a:p>
        </p:txBody>
      </p:sp>
    </p:spTree>
    <p:extLst>
      <p:ext uri="{BB962C8B-B14F-4D97-AF65-F5344CB8AC3E}">
        <p14:creationId xmlns:p14="http://schemas.microsoft.com/office/powerpoint/2010/main" val="376905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p:txBody>
      </p:sp>
      <p:pic>
        <p:nvPicPr>
          <p:cNvPr id="3" name="图片 24">
            <a:extLst>
              <a:ext uri="{FF2B5EF4-FFF2-40B4-BE49-F238E27FC236}">
                <a16:creationId xmlns:a16="http://schemas.microsoft.com/office/drawing/2014/main" id="{CA88AF7A-1160-C2F0-69ED-5B10E8A2176B}"/>
              </a:ext>
            </a:extLst>
          </p:cNvPr>
          <p:cNvPicPr>
            <a:picLocks noChangeAspect="1"/>
          </p:cNvPicPr>
          <p:nvPr/>
        </p:nvPicPr>
        <p:blipFill>
          <a:blip r:embed="rId4"/>
          <a:stretch>
            <a:fillRect/>
          </a:stretch>
        </p:blipFill>
        <p:spPr>
          <a:xfrm>
            <a:off x="4975862" y="4283782"/>
            <a:ext cx="1440178" cy="1443615"/>
          </a:xfrm>
          <a:prstGeom prst="rect">
            <a:avLst/>
          </a:prstGeom>
        </p:spPr>
      </p:pic>
      <p:pic>
        <p:nvPicPr>
          <p:cNvPr id="4" name="Picture 11" descr="A picture containing clock, sign&#10;&#10;Description automatically generated">
            <a:extLst>
              <a:ext uri="{FF2B5EF4-FFF2-40B4-BE49-F238E27FC236}">
                <a16:creationId xmlns:a16="http://schemas.microsoft.com/office/drawing/2014/main" id="{E27D386C-9A7C-72EA-51A5-18CDA4CF98BC}"/>
              </a:ext>
            </a:extLst>
          </p:cNvPr>
          <p:cNvPicPr>
            <a:picLocks noChangeAspect="1"/>
          </p:cNvPicPr>
          <p:nvPr/>
        </p:nvPicPr>
        <p:blipFill>
          <a:blip r:embed="rId5"/>
          <a:stretch>
            <a:fillRect/>
          </a:stretch>
        </p:blipFill>
        <p:spPr>
          <a:xfrm>
            <a:off x="6824472" y="4283782"/>
            <a:ext cx="1443615" cy="1443615"/>
          </a:xfrm>
          <a:prstGeom prst="rect">
            <a:avLst/>
          </a:prstGeom>
        </p:spPr>
      </p:pic>
      <p:sp>
        <p:nvSpPr>
          <p:cNvPr id="5" name="文本框 4">
            <a:extLst>
              <a:ext uri="{FF2B5EF4-FFF2-40B4-BE49-F238E27FC236}">
                <a16:creationId xmlns:a16="http://schemas.microsoft.com/office/drawing/2014/main" id="{9713505E-AF54-86BC-03CF-F89021EFD4A7}"/>
              </a:ext>
            </a:extLst>
          </p:cNvPr>
          <p:cNvSpPr txBox="1"/>
          <p:nvPr/>
        </p:nvSpPr>
        <p:spPr>
          <a:xfrm>
            <a:off x="297999" y="1276573"/>
            <a:ext cx="3987404" cy="5062924"/>
          </a:xfrm>
          <a:prstGeom prst="rect">
            <a:avLst/>
          </a:prstGeom>
          <a:noFill/>
        </p:spPr>
        <p:txBody>
          <a:bodyPr wrap="square" rtlCol="0">
            <a:spAutoFit/>
          </a:bodyPr>
          <a:lstStyle/>
          <a:p>
            <a:pPr marL="342900" indent="-342900" algn="just" defTabSz="914400">
              <a:buFont typeface="Wingdings" panose="05000000000000000000" pitchFamily="2" charset="2"/>
              <a:buChar char="ü"/>
            </a:pPr>
            <a:r>
              <a:rPr kumimoji="1" lang="zh-CN" altLang="en-US" sz="1900" dirty="0">
                <a:solidFill>
                  <a:prstClr val="black"/>
                </a:solidFill>
                <a:latin typeface="Palatino" pitchFamily="2" charset="0"/>
                <a:ea typeface="微软雅黑"/>
              </a:rPr>
              <a:t>随着越来越多的电子商务平台的兴起</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如亚马逊</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淘宝</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京东等</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能刻画用户</a:t>
            </a:r>
            <a:r>
              <a:rPr kumimoji="1" lang="zh-CN" altLang="en-US" sz="1900" b="1" dirty="0">
                <a:solidFill>
                  <a:srgbClr val="C00000"/>
                </a:solidFill>
                <a:latin typeface="Palatino" pitchFamily="2" charset="0"/>
                <a:ea typeface="微软雅黑"/>
              </a:rPr>
              <a:t>在线行为</a:t>
            </a:r>
            <a:r>
              <a:rPr kumimoji="1" lang="zh-CN" altLang="en-US" sz="1900" dirty="0">
                <a:solidFill>
                  <a:prstClr val="black"/>
                </a:solidFill>
                <a:latin typeface="Palatino" pitchFamily="2" charset="0"/>
                <a:ea typeface="微软雅黑"/>
              </a:rPr>
              <a:t>和</a:t>
            </a:r>
            <a:r>
              <a:rPr kumimoji="1" lang="zh-CN" altLang="en-US" sz="1900" b="1" dirty="0">
                <a:solidFill>
                  <a:srgbClr val="C00000"/>
                </a:solidFill>
                <a:latin typeface="Palatino" pitchFamily="2" charset="0"/>
                <a:ea typeface="微软雅黑"/>
              </a:rPr>
              <a:t>兴趣偏好</a:t>
            </a:r>
            <a:r>
              <a:rPr kumimoji="1" lang="zh-CN" altLang="en-US" sz="1900" dirty="0">
                <a:solidFill>
                  <a:prstClr val="black"/>
                </a:solidFill>
                <a:latin typeface="Palatino" pitchFamily="2" charset="0"/>
                <a:ea typeface="微软雅黑"/>
              </a:rPr>
              <a:t>的在线数据越来越丰富</a:t>
            </a:r>
            <a:r>
              <a:rPr kumimoji="1" lang="en-US" altLang="zh-CN" sz="1900" dirty="0">
                <a:solidFill>
                  <a:prstClr val="black"/>
                </a:solidFill>
                <a:latin typeface="Palatino" pitchFamily="2" charset="0"/>
                <a:ea typeface="微软雅黑"/>
              </a:rPr>
              <a:t>.</a:t>
            </a:r>
          </a:p>
          <a:p>
            <a:pPr algn="just" defTabSz="914400"/>
            <a:endParaRPr kumimoji="1" lang="en-US" altLang="zh-CN" sz="1900" b="1" dirty="0">
              <a:solidFill>
                <a:prstClr val="black"/>
              </a:solidFill>
              <a:latin typeface="Palatino" pitchFamily="2" charset="0"/>
              <a:ea typeface="微软雅黑"/>
            </a:endParaRPr>
          </a:p>
          <a:p>
            <a:pPr marL="342900" indent="-342900" algn="just" defTabSz="914400">
              <a:buFont typeface="Wingdings" panose="05000000000000000000" pitchFamily="2" charset="2"/>
              <a:buChar char="ü"/>
            </a:pPr>
            <a:r>
              <a:rPr kumimoji="1" lang="zh-CN" altLang="en-US" sz="1900" dirty="0">
                <a:solidFill>
                  <a:prstClr val="black"/>
                </a:solidFill>
                <a:latin typeface="Palatino" pitchFamily="2" charset="0"/>
                <a:ea typeface="微软雅黑"/>
              </a:rPr>
              <a:t>企业亟需借助</a:t>
            </a:r>
            <a:r>
              <a:rPr kumimoji="1" lang="zh-CN" altLang="en-US" sz="1900" b="1" dirty="0">
                <a:solidFill>
                  <a:srgbClr val="C00000"/>
                </a:solidFill>
                <a:latin typeface="Palatino" pitchFamily="2" charset="0"/>
                <a:ea typeface="微软雅黑"/>
              </a:rPr>
              <a:t>大数据分析技术</a:t>
            </a:r>
            <a:r>
              <a:rPr kumimoji="1" lang="zh-CN" altLang="en-US" sz="1900" dirty="0">
                <a:solidFill>
                  <a:prstClr val="black"/>
                </a:solidFill>
                <a:latin typeface="Palatino" pitchFamily="2" charset="0"/>
                <a:ea typeface="微软雅黑"/>
              </a:rPr>
              <a:t>来提升用户智能化服务</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整合市场营销及运营管理</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增加经济效益</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这使得</a:t>
            </a:r>
            <a:r>
              <a:rPr kumimoji="1" lang="zh-CN" altLang="en-US" sz="1900" b="1" dirty="0">
                <a:solidFill>
                  <a:srgbClr val="C00000"/>
                </a:solidFill>
                <a:latin typeface="Palatino" pitchFamily="2" charset="0"/>
                <a:ea typeface="微软雅黑"/>
              </a:rPr>
              <a:t>在线购买决策</a:t>
            </a:r>
            <a:r>
              <a:rPr kumimoji="1" lang="zh-CN" altLang="en-US" sz="1900" dirty="0">
                <a:solidFill>
                  <a:prstClr val="black"/>
                </a:solidFill>
                <a:latin typeface="Palatino" pitchFamily="2" charset="0"/>
                <a:ea typeface="微软雅黑"/>
              </a:rPr>
              <a:t>成为</a:t>
            </a:r>
            <a:r>
              <a:rPr kumimoji="1" lang="zh-CN" altLang="en-US" sz="1900" b="1" dirty="0">
                <a:solidFill>
                  <a:srgbClr val="C00000"/>
                </a:solidFill>
                <a:latin typeface="Palatino" pitchFamily="2" charset="0"/>
                <a:ea typeface="微软雅黑"/>
              </a:rPr>
              <a:t>商务智能</a:t>
            </a:r>
            <a:r>
              <a:rPr kumimoji="1" lang="zh-CN" altLang="en-US" sz="1900" dirty="0">
                <a:solidFill>
                  <a:prstClr val="black"/>
                </a:solidFill>
                <a:latin typeface="Palatino" pitchFamily="2" charset="0"/>
                <a:ea typeface="微软雅黑"/>
              </a:rPr>
              <a:t>研究领域的热门议题之一</a:t>
            </a:r>
            <a:r>
              <a:rPr kumimoji="1" lang="en-US" altLang="zh-CN" sz="1900" dirty="0">
                <a:solidFill>
                  <a:prstClr val="black"/>
                </a:solidFill>
                <a:latin typeface="Palatino" pitchFamily="2" charset="0"/>
                <a:ea typeface="微软雅黑"/>
              </a:rPr>
              <a:t>.</a:t>
            </a:r>
          </a:p>
          <a:p>
            <a:pPr marL="342900" indent="-342900" algn="just" defTabSz="914400">
              <a:buFont typeface="Wingdings" panose="05000000000000000000" pitchFamily="2" charset="2"/>
              <a:buChar char="ü"/>
            </a:pPr>
            <a:endParaRPr kumimoji="1" lang="en-US" altLang="zh-CN" sz="1900" dirty="0">
              <a:solidFill>
                <a:prstClr val="black"/>
              </a:solidFill>
              <a:latin typeface="Palatino" pitchFamily="2" charset="0"/>
              <a:ea typeface="微软雅黑"/>
            </a:endParaRPr>
          </a:p>
          <a:p>
            <a:pPr marL="342900" indent="-342900" algn="just" defTabSz="914400">
              <a:buFont typeface="Wingdings" panose="05000000000000000000" pitchFamily="2" charset="2"/>
              <a:buChar char="ü"/>
            </a:pPr>
            <a:r>
              <a:rPr kumimoji="1" lang="zh-CN" altLang="en-US" sz="1900" dirty="0">
                <a:solidFill>
                  <a:prstClr val="black"/>
                </a:solidFill>
                <a:latin typeface="Palatino" pitchFamily="2" charset="0"/>
                <a:ea typeface="微软雅黑"/>
              </a:rPr>
              <a:t>企业需要在海量数据挖掘基础上建立一种高级商务智能平台</a:t>
            </a:r>
            <a:r>
              <a:rPr kumimoji="1" lang="en-US" altLang="zh-CN" sz="1900" dirty="0">
                <a:solidFill>
                  <a:prstClr val="black"/>
                </a:solidFill>
                <a:latin typeface="Palatino" pitchFamily="2" charset="0"/>
                <a:ea typeface="微软雅黑"/>
              </a:rPr>
              <a:t>,</a:t>
            </a:r>
            <a:r>
              <a:rPr kumimoji="1" lang="zh-CN" altLang="en-US" sz="1900" dirty="0">
                <a:solidFill>
                  <a:prstClr val="black"/>
                </a:solidFill>
                <a:latin typeface="Palatino" pitchFamily="2" charset="0"/>
                <a:ea typeface="微软雅黑"/>
              </a:rPr>
              <a:t>以帮助电子商务网站为其顾客购物提供个性化的</a:t>
            </a:r>
            <a:r>
              <a:rPr kumimoji="1" lang="zh-CN" altLang="en-US" sz="1900" b="1" dirty="0">
                <a:solidFill>
                  <a:srgbClr val="C00000"/>
                </a:solidFill>
                <a:latin typeface="Palatino" pitchFamily="2" charset="0"/>
                <a:ea typeface="微软雅黑"/>
              </a:rPr>
              <a:t>决策支持</a:t>
            </a:r>
            <a:r>
              <a:rPr kumimoji="1" lang="zh-CN" altLang="en-US" sz="1900" dirty="0">
                <a:solidFill>
                  <a:prstClr val="black"/>
                </a:solidFill>
                <a:latin typeface="Palatino" pitchFamily="2" charset="0"/>
                <a:ea typeface="微软雅黑"/>
              </a:rPr>
              <a:t>和</a:t>
            </a:r>
            <a:r>
              <a:rPr kumimoji="1" lang="zh-CN" altLang="en-US" sz="1900" b="1" dirty="0">
                <a:solidFill>
                  <a:srgbClr val="C00000"/>
                </a:solidFill>
                <a:latin typeface="Palatino" pitchFamily="2" charset="0"/>
                <a:ea typeface="微软雅黑"/>
              </a:rPr>
              <a:t>信息推荐</a:t>
            </a:r>
            <a:r>
              <a:rPr kumimoji="1" lang="zh-CN" altLang="en-US" sz="1900" dirty="0">
                <a:solidFill>
                  <a:prstClr val="black"/>
                </a:solidFill>
                <a:latin typeface="Palatino" pitchFamily="2" charset="0"/>
                <a:ea typeface="微软雅黑"/>
              </a:rPr>
              <a:t>服务</a:t>
            </a:r>
            <a:r>
              <a:rPr kumimoji="1" lang="en-US" altLang="zh-CN" sz="1900" dirty="0">
                <a:solidFill>
                  <a:prstClr val="black"/>
                </a:solidFill>
                <a:latin typeface="Palatino" pitchFamily="2" charset="0"/>
                <a:ea typeface="微软雅黑"/>
              </a:rPr>
              <a:t>.</a:t>
            </a:r>
          </a:p>
          <a:p>
            <a:pPr marL="342900" indent="-342900" algn="just" defTabSz="914400">
              <a:buFont typeface="Wingdings" panose="05000000000000000000" pitchFamily="2" charset="2"/>
              <a:buChar char="ü"/>
            </a:pPr>
            <a:endParaRPr kumimoji="1" lang="en-US" altLang="zh-CN" sz="1900" b="1" dirty="0">
              <a:solidFill>
                <a:srgbClr val="FF6600">
                  <a:lumMod val="50000"/>
                </a:srgbClr>
              </a:solidFill>
              <a:latin typeface="Palatino" pitchFamily="2" charset="0"/>
              <a:ea typeface="微软雅黑"/>
            </a:endParaRPr>
          </a:p>
        </p:txBody>
      </p:sp>
      <p:pic>
        <p:nvPicPr>
          <p:cNvPr id="6" name="图片 5">
            <a:extLst>
              <a:ext uri="{FF2B5EF4-FFF2-40B4-BE49-F238E27FC236}">
                <a16:creationId xmlns:a16="http://schemas.microsoft.com/office/drawing/2014/main" id="{A820B7BB-DFD8-F4A7-C34C-A208E9402A16}"/>
              </a:ext>
            </a:extLst>
          </p:cNvPr>
          <p:cNvPicPr>
            <a:picLocks noChangeAspect="1"/>
          </p:cNvPicPr>
          <p:nvPr/>
        </p:nvPicPr>
        <p:blipFill>
          <a:blip r:embed="rId6"/>
          <a:stretch>
            <a:fillRect/>
          </a:stretch>
        </p:blipFill>
        <p:spPr>
          <a:xfrm>
            <a:off x="4858598" y="1441111"/>
            <a:ext cx="3505433" cy="2533767"/>
          </a:xfrm>
          <a:prstGeom prst="rect">
            <a:avLst/>
          </a:prstGeom>
        </p:spPr>
      </p:pic>
      <p:sp>
        <p:nvSpPr>
          <p:cNvPr id="7" name="文本框 6">
            <a:extLst>
              <a:ext uri="{FF2B5EF4-FFF2-40B4-BE49-F238E27FC236}">
                <a16:creationId xmlns:a16="http://schemas.microsoft.com/office/drawing/2014/main" id="{23343E6B-0D81-6667-3B03-8519399225D6}"/>
              </a:ext>
            </a:extLst>
          </p:cNvPr>
          <p:cNvSpPr txBox="1"/>
          <p:nvPr/>
        </p:nvSpPr>
        <p:spPr>
          <a:xfrm>
            <a:off x="5079811" y="628369"/>
            <a:ext cx="3284220" cy="830997"/>
          </a:xfrm>
          <a:prstGeom prst="rect">
            <a:avLst/>
          </a:prstGeom>
          <a:noFill/>
        </p:spPr>
        <p:txBody>
          <a:bodyPr wrap="square">
            <a:spAutoFit/>
          </a:bodyPr>
          <a:lstStyle/>
          <a:p>
            <a:pPr algn="just"/>
            <a:r>
              <a:rPr lang="zh-CN" altLang="en-US" sz="2400" b="1" dirty="0">
                <a:solidFill>
                  <a:srgbClr val="C00000"/>
                </a:solidFill>
              </a:rPr>
              <a:t>应用场景：用户购买意愿预测</a:t>
            </a:r>
          </a:p>
        </p:txBody>
      </p:sp>
    </p:spTree>
    <p:extLst>
      <p:ext uri="{BB962C8B-B14F-4D97-AF65-F5344CB8AC3E}">
        <p14:creationId xmlns:p14="http://schemas.microsoft.com/office/powerpoint/2010/main" val="259857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p:txBody>
      </p:sp>
      <p:sp>
        <p:nvSpPr>
          <p:cNvPr id="2" name="内容占位符 4">
            <a:extLst>
              <a:ext uri="{FF2B5EF4-FFF2-40B4-BE49-F238E27FC236}">
                <a16:creationId xmlns:a16="http://schemas.microsoft.com/office/drawing/2014/main" id="{B0DCBDF0-2EB5-8E2F-E715-E6267A1D10A1}"/>
              </a:ext>
            </a:extLst>
          </p:cNvPr>
          <p:cNvSpPr>
            <a:spLocks noGrp="1"/>
          </p:cNvSpPr>
          <p:nvPr>
            <p:ph idx="1"/>
          </p:nvPr>
        </p:nvSpPr>
        <p:spPr>
          <a:xfrm>
            <a:off x="611560" y="1096928"/>
            <a:ext cx="8229600" cy="4525963"/>
          </a:xfrm>
        </p:spPr>
        <p:txBody>
          <a:bodyPr>
            <a:normAutofit/>
          </a:bodyPr>
          <a:lstStyle/>
          <a:p>
            <a:pPr marL="0" indent="0" algn="just">
              <a:lnSpc>
                <a:spcPct val="150000"/>
              </a:lnSpc>
              <a:buNone/>
            </a:pPr>
            <a:endParaRPr kumimoji="1" lang="en-US" altLang="zh-CN" sz="2400" b="1" dirty="0">
              <a:latin typeface="Palatino" pitchFamily="2" charset="0"/>
            </a:endParaRPr>
          </a:p>
        </p:txBody>
      </p:sp>
      <p:sp>
        <p:nvSpPr>
          <p:cNvPr id="3" name="矩形 2">
            <a:extLst>
              <a:ext uri="{FF2B5EF4-FFF2-40B4-BE49-F238E27FC236}">
                <a16:creationId xmlns:a16="http://schemas.microsoft.com/office/drawing/2014/main" id="{944A9D2C-D841-82EA-45C3-444C05344556}"/>
              </a:ext>
            </a:extLst>
          </p:cNvPr>
          <p:cNvSpPr/>
          <p:nvPr/>
        </p:nvSpPr>
        <p:spPr>
          <a:xfrm>
            <a:off x="702511" y="1817588"/>
            <a:ext cx="3491880" cy="43088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工业界竞赛 </a:t>
            </a:r>
            <a:r>
              <a:rPr kumimoji="1" lang="en-US" altLang="zh-CN"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(Challenge):</a:t>
            </a:r>
          </a:p>
        </p:txBody>
      </p:sp>
      <p:sp>
        <p:nvSpPr>
          <p:cNvPr id="4" name="文本框 3">
            <a:extLst>
              <a:ext uri="{FF2B5EF4-FFF2-40B4-BE49-F238E27FC236}">
                <a16:creationId xmlns:a16="http://schemas.microsoft.com/office/drawing/2014/main" id="{0339FD79-82B9-114A-8832-660DCBF48ABD}"/>
              </a:ext>
            </a:extLst>
          </p:cNvPr>
          <p:cNvSpPr txBox="1"/>
          <p:nvPr/>
        </p:nvSpPr>
        <p:spPr>
          <a:xfrm>
            <a:off x="595190" y="2415138"/>
            <a:ext cx="4572000" cy="144655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t>阿里巴巴天池大数据竞赛</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t>京东购买预测</a:t>
            </a:r>
            <a:endPar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200" b="1"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t>Recsys</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t> 2015 Challenge</a:t>
            </a:r>
            <a: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br>
              <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br>
            <a:endParaRPr kumimoji="0" lang="zh-CN"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386AB3B-47B6-18F6-5F9B-CAE58C93F27E}"/>
              </a:ext>
            </a:extLst>
          </p:cNvPr>
          <p:cNvPicPr>
            <a:picLocks noChangeAspect="1"/>
          </p:cNvPicPr>
          <p:nvPr/>
        </p:nvPicPr>
        <p:blipFill>
          <a:blip r:embed="rId4"/>
          <a:stretch>
            <a:fillRect/>
          </a:stretch>
        </p:blipFill>
        <p:spPr>
          <a:xfrm>
            <a:off x="4355976" y="1737756"/>
            <a:ext cx="4629150" cy="590550"/>
          </a:xfrm>
          <a:prstGeom prst="rect">
            <a:avLst/>
          </a:prstGeom>
        </p:spPr>
      </p:pic>
      <p:pic>
        <p:nvPicPr>
          <p:cNvPr id="6" name="图片 5">
            <a:extLst>
              <a:ext uri="{FF2B5EF4-FFF2-40B4-BE49-F238E27FC236}">
                <a16:creationId xmlns:a16="http://schemas.microsoft.com/office/drawing/2014/main" id="{E8705ABA-30B3-4497-10A3-02D03FF47621}"/>
              </a:ext>
            </a:extLst>
          </p:cNvPr>
          <p:cNvPicPr>
            <a:picLocks noChangeAspect="1"/>
          </p:cNvPicPr>
          <p:nvPr/>
        </p:nvPicPr>
        <p:blipFill>
          <a:blip r:embed="rId5"/>
          <a:stretch>
            <a:fillRect/>
          </a:stretch>
        </p:blipFill>
        <p:spPr>
          <a:xfrm>
            <a:off x="4283968" y="2467912"/>
            <a:ext cx="4435656" cy="891997"/>
          </a:xfrm>
          <a:prstGeom prst="rect">
            <a:avLst/>
          </a:prstGeom>
        </p:spPr>
      </p:pic>
      <p:sp>
        <p:nvSpPr>
          <p:cNvPr id="7" name="文本框 6">
            <a:extLst>
              <a:ext uri="{FF2B5EF4-FFF2-40B4-BE49-F238E27FC236}">
                <a16:creationId xmlns:a16="http://schemas.microsoft.com/office/drawing/2014/main" id="{B961DF2F-9EE4-21BD-758C-8E1FACAC5643}"/>
              </a:ext>
            </a:extLst>
          </p:cNvPr>
          <p:cNvSpPr txBox="1"/>
          <p:nvPr/>
        </p:nvSpPr>
        <p:spPr>
          <a:xfrm>
            <a:off x="837928" y="3695608"/>
            <a:ext cx="7776864" cy="255454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rPr>
              <a:t>【The Task】</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rPr>
              <a:t>Given a sequence of click events performed by some user during a typical session in an e-commerce website, the goal is to predict whether the user is going to buy something or not, and if he is buying, what would be the items he is going to buy. The task could therefore be divided into two sub goals: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000" b="1" i="0" u="none" strike="noStrike" kern="1200" cap="none" spc="0" normalizeH="0" baseline="0" noProof="0" dirty="0">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rPr>
              <a:t>Is the user going to buy items in this session? </a:t>
            </a:r>
            <a:r>
              <a:rPr kumimoji="0" lang="en-US" altLang="zh-CN" sz="2000" b="1" i="0" u="none" strike="noStrike" kern="1200" cap="none" spc="0" normalizeH="0" baseline="0" noProof="0" dirty="0" err="1">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rPr>
              <a:t>Yes|No</a:t>
            </a:r>
            <a:endParaRPr kumimoji="0" lang="en-US" altLang="zh-CN" sz="2000" b="1" i="0" u="none" strike="noStrike" kern="1200" cap="none" spc="0" normalizeH="0" baseline="0" noProof="0" dirty="0">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000" b="1" i="0" u="none" strike="noStrike" kern="1200" cap="none" spc="0" normalizeH="0" baseline="0" noProof="0" dirty="0">
                <a:ln>
                  <a:noFill/>
                </a:ln>
                <a:solidFill>
                  <a:srgbClr val="074CB1"/>
                </a:solidFill>
                <a:effectLst/>
                <a:uLnTx/>
                <a:uFillTx/>
                <a:latin typeface="Times New Roman" panose="02020603050405020304" pitchFamily="18" charset="0"/>
                <a:ea typeface="宋体" panose="02010600030101010101" pitchFamily="2" charset="-122"/>
                <a:cs typeface="Times New Roman" panose="02020603050405020304" pitchFamily="18" charset="0"/>
              </a:rPr>
              <a:t>If yes, what are the items that are going to be bought?</a:t>
            </a:r>
          </a:p>
        </p:txBody>
      </p:sp>
      <p:sp>
        <p:nvSpPr>
          <p:cNvPr id="8" name="文本框 7">
            <a:extLst>
              <a:ext uri="{FF2B5EF4-FFF2-40B4-BE49-F238E27FC236}">
                <a16:creationId xmlns:a16="http://schemas.microsoft.com/office/drawing/2014/main" id="{BB596304-AC7D-6FAA-E359-359A04EEF8B9}"/>
              </a:ext>
            </a:extLst>
          </p:cNvPr>
          <p:cNvSpPr txBox="1"/>
          <p:nvPr/>
        </p:nvSpPr>
        <p:spPr>
          <a:xfrm>
            <a:off x="5120574" y="780255"/>
            <a:ext cx="3284220" cy="830997"/>
          </a:xfrm>
          <a:prstGeom prst="rect">
            <a:avLst/>
          </a:prstGeom>
          <a:noFill/>
        </p:spPr>
        <p:txBody>
          <a:bodyPr wrap="square">
            <a:spAutoFit/>
          </a:bodyPr>
          <a:lstStyle/>
          <a:p>
            <a:r>
              <a:rPr lang="zh-CN" altLang="en-US" sz="2400" b="1" dirty="0">
                <a:solidFill>
                  <a:srgbClr val="C00000"/>
                </a:solidFill>
              </a:rPr>
              <a:t>应用场景：用户购买意愿预测</a:t>
            </a:r>
          </a:p>
        </p:txBody>
      </p:sp>
    </p:spTree>
    <p:extLst>
      <p:ext uri="{BB962C8B-B14F-4D97-AF65-F5344CB8AC3E}">
        <p14:creationId xmlns:p14="http://schemas.microsoft.com/office/powerpoint/2010/main" val="3639940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p:txBody>
      </p:sp>
      <p:sp>
        <p:nvSpPr>
          <p:cNvPr id="2" name="矩形 1">
            <a:extLst>
              <a:ext uri="{FF2B5EF4-FFF2-40B4-BE49-F238E27FC236}">
                <a16:creationId xmlns:a16="http://schemas.microsoft.com/office/drawing/2014/main" id="{04F75D0B-268B-BED2-24A4-E4BBD37E4F3E}"/>
              </a:ext>
            </a:extLst>
          </p:cNvPr>
          <p:cNvSpPr/>
          <p:nvPr/>
        </p:nvSpPr>
        <p:spPr>
          <a:xfrm>
            <a:off x="537963" y="1916703"/>
            <a:ext cx="7275782" cy="1477328"/>
          </a:xfrm>
          <a:prstGeom prst="rect">
            <a:avLst/>
          </a:prstGeom>
        </p:spPr>
        <p:txBody>
          <a:bodyPr wrap="square">
            <a:spAutoFit/>
          </a:bodyPr>
          <a:lstStyle/>
          <a:p>
            <a:r>
              <a:rPr lang="zh-CN" altLang="en-US" dirty="0"/>
              <a:t>问题：</a:t>
            </a:r>
            <a:r>
              <a:rPr lang="en-US" altLang="zh-CN" dirty="0"/>
              <a:t>Web</a:t>
            </a:r>
            <a:r>
              <a:rPr lang="zh-CN" altLang="en-US" dirty="0"/>
              <a:t> </a:t>
            </a:r>
            <a:r>
              <a:rPr lang="en-US" altLang="zh-CN" dirty="0"/>
              <a:t>2.0</a:t>
            </a:r>
            <a:r>
              <a:rPr lang="zh-CN" altLang="en-US" dirty="0"/>
              <a:t>呈现出”</a:t>
            </a:r>
            <a:r>
              <a:rPr lang="zh-CN" altLang="en-US" b="1" dirty="0">
                <a:solidFill>
                  <a:srgbClr val="0433FF"/>
                </a:solidFill>
              </a:rPr>
              <a:t>信息过载</a:t>
            </a:r>
            <a:r>
              <a:rPr lang="zh-CN" altLang="en-US" dirty="0"/>
              <a:t>“，仅依靠搜索引擎很难满足用户的个性化需求，</a:t>
            </a:r>
            <a:r>
              <a:rPr lang="zh-CN" altLang="en-US" b="1" dirty="0">
                <a:solidFill>
                  <a:srgbClr val="942192"/>
                </a:solidFill>
              </a:rPr>
              <a:t>转被动拉取为主动推送</a:t>
            </a:r>
          </a:p>
          <a:p>
            <a:r>
              <a:rPr lang="zh-CN" altLang="en-US" dirty="0"/>
              <a:t>个性化推荐模型与系统：建立在海量数据挖掘基础上的一种高级商务智能平台，以帮助电子商务网站为其顾客购物提供</a:t>
            </a:r>
            <a:r>
              <a:rPr lang="zh-CN" altLang="en-US" b="1" dirty="0">
                <a:solidFill>
                  <a:srgbClr val="942192"/>
                </a:solidFill>
              </a:rPr>
              <a:t>个性化的决策支持和信息推荐服务</a:t>
            </a:r>
          </a:p>
        </p:txBody>
      </p:sp>
      <p:pic>
        <p:nvPicPr>
          <p:cNvPr id="3" name="图片 2.png" descr="图片 2.png">
            <a:extLst>
              <a:ext uri="{FF2B5EF4-FFF2-40B4-BE49-F238E27FC236}">
                <a16:creationId xmlns:a16="http://schemas.microsoft.com/office/drawing/2014/main" id="{A6475C78-2DC7-8619-3A18-A9E044A98221}"/>
              </a:ext>
            </a:extLst>
          </p:cNvPr>
          <p:cNvPicPr>
            <a:picLocks noChangeAspect="1"/>
          </p:cNvPicPr>
          <p:nvPr/>
        </p:nvPicPr>
        <p:blipFill>
          <a:blip r:embed="rId4"/>
          <a:stretch>
            <a:fillRect/>
          </a:stretch>
        </p:blipFill>
        <p:spPr>
          <a:xfrm>
            <a:off x="1245546" y="3525794"/>
            <a:ext cx="1726181" cy="1732154"/>
          </a:xfrm>
          <a:prstGeom prst="rect">
            <a:avLst/>
          </a:prstGeom>
          <a:ln w="12700">
            <a:miter lim="400000"/>
          </a:ln>
        </p:spPr>
      </p:pic>
      <p:sp>
        <p:nvSpPr>
          <p:cNvPr id="4" name="箭头">
            <a:extLst>
              <a:ext uri="{FF2B5EF4-FFF2-40B4-BE49-F238E27FC236}">
                <a16:creationId xmlns:a16="http://schemas.microsoft.com/office/drawing/2014/main" id="{BEA7F64B-469E-E227-C8FD-331B556CE021}"/>
              </a:ext>
            </a:extLst>
          </p:cNvPr>
          <p:cNvSpPr/>
          <p:nvPr/>
        </p:nvSpPr>
        <p:spPr>
          <a:xfrm>
            <a:off x="3300571" y="3774883"/>
            <a:ext cx="2569519" cy="565057"/>
          </a:xfrm>
          <a:prstGeom prst="rightArrow">
            <a:avLst>
              <a:gd name="adj1" fmla="val 32000"/>
              <a:gd name="adj2" fmla="val 103935"/>
            </a:avLst>
          </a:prstGeom>
          <a:blipFill>
            <a:blip r:embed="rId5"/>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5" name="箭头">
            <a:extLst>
              <a:ext uri="{FF2B5EF4-FFF2-40B4-BE49-F238E27FC236}">
                <a16:creationId xmlns:a16="http://schemas.microsoft.com/office/drawing/2014/main" id="{F52EA8C1-ED34-532D-AB10-082446591BDD}"/>
              </a:ext>
            </a:extLst>
          </p:cNvPr>
          <p:cNvSpPr/>
          <p:nvPr/>
        </p:nvSpPr>
        <p:spPr>
          <a:xfrm rot="10800000">
            <a:off x="3300571" y="4950224"/>
            <a:ext cx="2452599" cy="469589"/>
          </a:xfrm>
          <a:prstGeom prst="rightArrow">
            <a:avLst>
              <a:gd name="adj1" fmla="val 32000"/>
              <a:gd name="adj2" fmla="val 103935"/>
            </a:avLst>
          </a:prstGeom>
          <a:blipFill>
            <a:blip r:embed="rId5"/>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6" name="圆柱形">
            <a:extLst>
              <a:ext uri="{FF2B5EF4-FFF2-40B4-BE49-F238E27FC236}">
                <a16:creationId xmlns:a16="http://schemas.microsoft.com/office/drawing/2014/main" id="{568CB4E8-CB27-5A11-1733-6C06B7029724}"/>
              </a:ext>
            </a:extLst>
          </p:cNvPr>
          <p:cNvSpPr/>
          <p:nvPr/>
        </p:nvSpPr>
        <p:spPr>
          <a:xfrm>
            <a:off x="6082013" y="3557906"/>
            <a:ext cx="1417966" cy="1871909"/>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gradFill>
            <a:gsLst>
              <a:gs pos="0">
                <a:schemeClr val="accent3">
                  <a:hueOff val="708446"/>
                  <a:satOff val="-4821"/>
                  <a:lumOff val="-14251"/>
                </a:schemeClr>
              </a:gs>
              <a:gs pos="100000">
                <a:schemeClr val="accent3">
                  <a:hueOff val="-72299"/>
                  <a:satOff val="19597"/>
                  <a:lumOff val="11238"/>
                </a:schemeClr>
              </a:gs>
            </a:gsLst>
            <a:lin ang="5400000"/>
          </a:gra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Items">
            <a:extLst>
              <a:ext uri="{FF2B5EF4-FFF2-40B4-BE49-F238E27FC236}">
                <a16:creationId xmlns:a16="http://schemas.microsoft.com/office/drawing/2014/main" id="{8FF3C7DF-985F-03B2-C174-85108259B72F}"/>
              </a:ext>
            </a:extLst>
          </p:cNvPr>
          <p:cNvSpPr txBox="1"/>
          <p:nvPr/>
        </p:nvSpPr>
        <p:spPr>
          <a:xfrm>
            <a:off x="6419787" y="4442223"/>
            <a:ext cx="89311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Items</a:t>
            </a:r>
          </a:p>
        </p:txBody>
      </p:sp>
      <p:sp>
        <p:nvSpPr>
          <p:cNvPr id="8" name="Search">
            <a:extLst>
              <a:ext uri="{FF2B5EF4-FFF2-40B4-BE49-F238E27FC236}">
                <a16:creationId xmlns:a16="http://schemas.microsoft.com/office/drawing/2014/main" id="{CE20272C-6066-6D70-96DB-1915465D2A28}"/>
              </a:ext>
            </a:extLst>
          </p:cNvPr>
          <p:cNvSpPr txBox="1"/>
          <p:nvPr/>
        </p:nvSpPr>
        <p:spPr>
          <a:xfrm>
            <a:off x="4037007" y="3450441"/>
            <a:ext cx="1045370"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Search</a:t>
            </a:r>
          </a:p>
        </p:txBody>
      </p:sp>
      <p:sp>
        <p:nvSpPr>
          <p:cNvPr id="9" name="Recommendation">
            <a:extLst>
              <a:ext uri="{FF2B5EF4-FFF2-40B4-BE49-F238E27FC236}">
                <a16:creationId xmlns:a16="http://schemas.microsoft.com/office/drawing/2014/main" id="{3D1A78F6-2659-7011-6E41-1528AC709AC3}"/>
              </a:ext>
            </a:extLst>
          </p:cNvPr>
          <p:cNvSpPr txBox="1"/>
          <p:nvPr/>
        </p:nvSpPr>
        <p:spPr>
          <a:xfrm>
            <a:off x="3663195" y="4469113"/>
            <a:ext cx="256951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rPr dirty="0"/>
              <a:t>Recommendation</a:t>
            </a:r>
          </a:p>
        </p:txBody>
      </p:sp>
      <p:sp>
        <p:nvSpPr>
          <p:cNvPr id="10" name="文本框 9">
            <a:extLst>
              <a:ext uri="{FF2B5EF4-FFF2-40B4-BE49-F238E27FC236}">
                <a16:creationId xmlns:a16="http://schemas.microsoft.com/office/drawing/2014/main" id="{EB44E38A-D919-F35F-1786-4E3C7CBAEE06}"/>
              </a:ext>
            </a:extLst>
          </p:cNvPr>
          <p:cNvSpPr txBox="1"/>
          <p:nvPr/>
        </p:nvSpPr>
        <p:spPr>
          <a:xfrm>
            <a:off x="5387714" y="782047"/>
            <a:ext cx="3263037" cy="461665"/>
          </a:xfrm>
          <a:prstGeom prst="rect">
            <a:avLst/>
          </a:prstGeom>
          <a:noFill/>
        </p:spPr>
        <p:txBody>
          <a:bodyPr wrap="square">
            <a:spAutoFit/>
          </a:bodyPr>
          <a:lstStyle/>
          <a:p>
            <a:r>
              <a:rPr lang="zh-CN" altLang="en-US" sz="2400" b="1" dirty="0">
                <a:solidFill>
                  <a:srgbClr val="C00000"/>
                </a:solidFill>
              </a:rPr>
              <a:t>应用场景：个性化推荐</a:t>
            </a:r>
          </a:p>
        </p:txBody>
      </p:sp>
    </p:spTree>
    <p:extLst>
      <p:ext uri="{BB962C8B-B14F-4D97-AF65-F5344CB8AC3E}">
        <p14:creationId xmlns:p14="http://schemas.microsoft.com/office/powerpoint/2010/main" val="2555951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p:txBody>
      </p:sp>
      <p:pic>
        <p:nvPicPr>
          <p:cNvPr id="2" name="图片 1">
            <a:extLst>
              <a:ext uri="{FF2B5EF4-FFF2-40B4-BE49-F238E27FC236}">
                <a16:creationId xmlns:a16="http://schemas.microsoft.com/office/drawing/2014/main" id="{7E8D4027-FA66-A5BF-8254-15863C8B4845}"/>
              </a:ext>
            </a:extLst>
          </p:cNvPr>
          <p:cNvPicPr>
            <a:picLocks noChangeAspect="1"/>
          </p:cNvPicPr>
          <p:nvPr/>
        </p:nvPicPr>
        <p:blipFill>
          <a:blip r:embed="rId4"/>
          <a:stretch>
            <a:fillRect/>
          </a:stretch>
        </p:blipFill>
        <p:spPr>
          <a:xfrm>
            <a:off x="637327" y="2334594"/>
            <a:ext cx="5197053" cy="2188812"/>
          </a:xfrm>
          <a:prstGeom prst="rect">
            <a:avLst/>
          </a:prstGeom>
          <a:ln>
            <a:noFill/>
          </a:ln>
          <a:effectLst>
            <a:outerShdw blurRad="190500" algn="tl" rotWithShape="0">
              <a:srgbClr val="000000">
                <a:alpha val="70000"/>
              </a:srgbClr>
            </a:outerShdw>
          </a:effectLst>
        </p:spPr>
      </p:pic>
      <p:sp>
        <p:nvSpPr>
          <p:cNvPr id="3" name="矩形 2">
            <a:extLst>
              <a:ext uri="{FF2B5EF4-FFF2-40B4-BE49-F238E27FC236}">
                <a16:creationId xmlns:a16="http://schemas.microsoft.com/office/drawing/2014/main" id="{05C6B05D-8D70-FF50-42F2-DECE219758D0}"/>
              </a:ext>
            </a:extLst>
          </p:cNvPr>
          <p:cNvSpPr/>
          <p:nvPr/>
        </p:nvSpPr>
        <p:spPr>
          <a:xfrm>
            <a:off x="530454" y="1131843"/>
            <a:ext cx="7275782" cy="1169551"/>
          </a:xfrm>
          <a:prstGeom prst="rect">
            <a:avLst/>
          </a:prstGeom>
        </p:spPr>
        <p:txBody>
          <a:bodyPr wrap="square">
            <a:spAutoFit/>
          </a:bodyPr>
          <a:lstStyle/>
          <a:p>
            <a:pPr>
              <a:lnSpc>
                <a:spcPts val="2800"/>
              </a:lnSpc>
            </a:pPr>
            <a:r>
              <a:rPr lang="zh-CN" altLang="en-US" b="1" dirty="0">
                <a:latin typeface="华文宋体" panose="02010600040101010101" pitchFamily="2" charset="-122"/>
                <a:ea typeface="华文宋体" panose="02010600040101010101" pitchFamily="2" charset="-122"/>
              </a:rPr>
              <a:t>协同过滤简单来说是利用某兴趣相投、拥有共同经验之群体的喜好来推荐用户感兴趣的信息，个人通过合作的机制给予信息相当程度的回应（如评分）并记录下来以达到过滤的目的进而帮助别人筛选信息。</a:t>
            </a:r>
          </a:p>
        </p:txBody>
      </p:sp>
      <p:pic>
        <p:nvPicPr>
          <p:cNvPr id="4" name="图片 3">
            <a:extLst>
              <a:ext uri="{FF2B5EF4-FFF2-40B4-BE49-F238E27FC236}">
                <a16:creationId xmlns:a16="http://schemas.microsoft.com/office/drawing/2014/main" id="{AA1D469D-63B2-DBA7-82EF-CBD6710F82CB}"/>
              </a:ext>
            </a:extLst>
          </p:cNvPr>
          <p:cNvPicPr>
            <a:picLocks noChangeAspect="1"/>
          </p:cNvPicPr>
          <p:nvPr/>
        </p:nvPicPr>
        <p:blipFill>
          <a:blip r:embed="rId5"/>
          <a:stretch>
            <a:fillRect/>
          </a:stretch>
        </p:blipFill>
        <p:spPr>
          <a:xfrm>
            <a:off x="690207" y="4698849"/>
            <a:ext cx="7077255" cy="1412070"/>
          </a:xfrm>
          <a:prstGeom prst="rect">
            <a:avLst/>
          </a:prstGeom>
          <a:ln>
            <a:solidFill>
              <a:schemeClr val="bg2">
                <a:lumMod val="25000"/>
              </a:schemeClr>
            </a:solid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60F8F039-489B-46F4-4649-712817A86664}"/>
              </a:ext>
            </a:extLst>
          </p:cNvPr>
          <p:cNvPicPr>
            <a:picLocks noChangeAspect="1"/>
          </p:cNvPicPr>
          <p:nvPr/>
        </p:nvPicPr>
        <p:blipFill>
          <a:blip r:embed="rId6"/>
          <a:stretch>
            <a:fillRect/>
          </a:stretch>
        </p:blipFill>
        <p:spPr>
          <a:xfrm>
            <a:off x="6116850" y="2334594"/>
            <a:ext cx="2581872" cy="2188812"/>
          </a:xfrm>
          <a:prstGeom prst="rect">
            <a:avLst/>
          </a:prstGeom>
        </p:spPr>
      </p:pic>
    </p:spTree>
    <p:extLst>
      <p:ext uri="{BB962C8B-B14F-4D97-AF65-F5344CB8AC3E}">
        <p14:creationId xmlns:p14="http://schemas.microsoft.com/office/powerpoint/2010/main" val="36819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4" name="Title 1">
            <a:extLst>
              <a:ext uri="{FF2B5EF4-FFF2-40B4-BE49-F238E27FC236}">
                <a16:creationId xmlns:a16="http://schemas.microsoft.com/office/drawing/2014/main" id="{70BF67EF-5450-DF61-FCF4-FC48EC99666E}"/>
              </a:ext>
            </a:extLst>
          </p:cNvPr>
          <p:cNvSpPr txBox="1">
            <a:spLocks/>
          </p:cNvSpPr>
          <p:nvPr/>
        </p:nvSpPr>
        <p:spPr>
          <a:xfrm>
            <a:off x="153991" y="1333500"/>
            <a:ext cx="4329110" cy="3721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r>
              <a:rPr lang="zh-CN" altLang="en-US" sz="1800" b="1">
                <a:latin typeface="+mn-ea"/>
                <a:ea typeface="+mn-ea"/>
                <a:cs typeface="Times New Roman"/>
              </a:rPr>
              <a:t>电子商务中的数据：</a:t>
            </a:r>
            <a:br>
              <a:rPr lang="zh-CN" altLang="en-US" sz="1800" b="1">
                <a:latin typeface="+mn-ea"/>
                <a:ea typeface="+mn-ea"/>
                <a:cs typeface="Times New Roman"/>
              </a:rPr>
            </a:br>
            <a:r>
              <a:rPr lang="en-US" altLang="zh-CN" sz="1800" b="1">
                <a:latin typeface="+mn-ea"/>
                <a:ea typeface="+mn-ea"/>
                <a:cs typeface="Times New Roman"/>
              </a:rPr>
              <a:t>(1)</a:t>
            </a:r>
            <a:r>
              <a:rPr lang="zh-CN" altLang="en-US" sz="1800" b="1">
                <a:latin typeface="+mn-ea"/>
                <a:ea typeface="+mn-ea"/>
                <a:cs typeface="Times New Roman"/>
              </a:rPr>
              <a:t>结构化数据：</a:t>
            </a:r>
            <a:r>
              <a:rPr lang="zh-TW" altLang="en-US" sz="1800">
                <a:latin typeface="+mn-ea"/>
                <a:ea typeface="+mn-ea"/>
              </a:rPr>
              <a:t>使用关系型数据库如</a:t>
            </a:r>
            <a:r>
              <a:rPr lang="en-US" altLang="zh-TW" sz="1800">
                <a:latin typeface="+mn-ea"/>
                <a:ea typeface="+mn-ea"/>
              </a:rPr>
              <a:t>MySQL</a:t>
            </a:r>
            <a:r>
              <a:rPr lang="zh-TW" altLang="en-US" sz="1800">
                <a:latin typeface="+mn-ea"/>
                <a:ea typeface="+mn-ea"/>
              </a:rPr>
              <a:t>、</a:t>
            </a:r>
            <a:r>
              <a:rPr lang="en-US" altLang="zh-TW" sz="1800">
                <a:latin typeface="+mn-ea"/>
                <a:ea typeface="+mn-ea"/>
              </a:rPr>
              <a:t>Oracle</a:t>
            </a:r>
            <a:r>
              <a:rPr lang="zh-TW" altLang="en-US" sz="1800">
                <a:latin typeface="+mn-ea"/>
                <a:ea typeface="+mn-ea"/>
              </a:rPr>
              <a:t>、</a:t>
            </a:r>
            <a:r>
              <a:rPr lang="en-US" altLang="zh-TW" sz="1800">
                <a:latin typeface="+mn-ea"/>
                <a:ea typeface="+mn-ea"/>
              </a:rPr>
              <a:t>SQL Server</a:t>
            </a:r>
            <a:br>
              <a:rPr lang="en-US" altLang="zh-TW" sz="1800">
                <a:latin typeface="+mn-ea"/>
                <a:ea typeface="+mn-ea"/>
              </a:rPr>
            </a:br>
            <a:r>
              <a:rPr lang="zh-CN" altLang="en-US" sz="1800">
                <a:latin typeface="+mn-ea"/>
                <a:ea typeface="+mn-ea"/>
              </a:rPr>
              <a:t>等来表示和存储成二维形式的数据。</a:t>
            </a:r>
            <a:br>
              <a:rPr lang="zh-CN" altLang="en-US" sz="1800">
                <a:latin typeface="+mn-ea"/>
                <a:ea typeface="+mn-ea"/>
              </a:rPr>
            </a:br>
            <a:br>
              <a:rPr lang="zh-CN" altLang="en-US" sz="1800">
                <a:latin typeface="+mn-ea"/>
                <a:ea typeface="+mn-ea"/>
              </a:rPr>
            </a:br>
            <a:r>
              <a:rPr lang="zh-CN" altLang="en-US" sz="1800">
                <a:latin typeface="+mn-ea"/>
                <a:ea typeface="+mn-ea"/>
              </a:rPr>
              <a:t>结构化数据的优点：</a:t>
            </a:r>
            <a:br>
              <a:rPr lang="zh-CN" altLang="en-US" sz="1800">
                <a:latin typeface="+mn-ea"/>
                <a:ea typeface="+mn-ea"/>
              </a:rPr>
            </a:br>
            <a:r>
              <a:rPr lang="zh-CN" altLang="en-US" sz="1800">
                <a:latin typeface="+mn-ea"/>
                <a:ea typeface="+mn-ea"/>
              </a:rPr>
              <a:t>存储规范，便于查询，易于修改。</a:t>
            </a:r>
            <a:br>
              <a:rPr lang="zh-CN" altLang="en-US" sz="1800">
                <a:latin typeface="+mn-ea"/>
                <a:ea typeface="+mn-ea"/>
              </a:rPr>
            </a:br>
            <a:br>
              <a:rPr lang="zh-CN" altLang="en-US" sz="1800">
                <a:latin typeface="+mn-ea"/>
                <a:ea typeface="+mn-ea"/>
              </a:rPr>
            </a:br>
            <a:r>
              <a:rPr lang="zh-CN" altLang="en-US" sz="1800">
                <a:latin typeface="+mn-ea"/>
                <a:ea typeface="+mn-ea"/>
              </a:rPr>
              <a:t>结构化数据的缺点：</a:t>
            </a:r>
            <a:br>
              <a:rPr lang="zh-CN" altLang="en-US" sz="1800">
                <a:latin typeface="+mn-ea"/>
                <a:ea typeface="+mn-ea"/>
              </a:rPr>
            </a:br>
            <a:r>
              <a:rPr lang="zh-CN" altLang="en-US" sz="1800">
                <a:latin typeface="+mn-ea"/>
                <a:ea typeface="+mn-ea"/>
              </a:rPr>
              <a:t>对于不满足规则的数据，不容易存储。</a:t>
            </a:r>
            <a:endParaRPr lang="en-US" sz="1800" b="1" dirty="0">
              <a:latin typeface="+mn-ea"/>
              <a:ea typeface="+mn-ea"/>
              <a:cs typeface="Times New Roman"/>
            </a:endParaRPr>
          </a:p>
        </p:txBody>
      </p:sp>
      <p:pic>
        <p:nvPicPr>
          <p:cNvPr id="5" name="图片 4" descr="屏幕快照 2019-03-04 下午7.53.21.png">
            <a:extLst>
              <a:ext uri="{FF2B5EF4-FFF2-40B4-BE49-F238E27FC236}">
                <a16:creationId xmlns:a16="http://schemas.microsoft.com/office/drawing/2014/main" id="{105ED0DB-FF91-A295-221F-7A4965A32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221" y="2032000"/>
            <a:ext cx="4416779" cy="2222500"/>
          </a:xfrm>
          <a:prstGeom prst="rect">
            <a:avLst/>
          </a:prstGeom>
        </p:spPr>
      </p:pic>
    </p:spTree>
    <p:extLst>
      <p:ext uri="{BB962C8B-B14F-4D97-AF65-F5344CB8AC3E}">
        <p14:creationId xmlns:p14="http://schemas.microsoft.com/office/powerpoint/2010/main" val="47041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B00C9990-82F3-2DE3-567F-18A69BDE52FA}"/>
              </a:ext>
            </a:extLst>
          </p:cNvPr>
          <p:cNvSpPr txBox="1">
            <a:spLocks/>
          </p:cNvSpPr>
          <p:nvPr/>
        </p:nvSpPr>
        <p:spPr>
          <a:xfrm>
            <a:off x="153991" y="1333500"/>
            <a:ext cx="4329110" cy="3721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r>
              <a:rPr lang="zh-CN" altLang="en-US" sz="1800" b="1">
                <a:latin typeface="+mn-ea"/>
                <a:ea typeface="+mn-ea"/>
                <a:cs typeface="Times New Roman"/>
              </a:rPr>
              <a:t>电子商务中的数据：</a:t>
            </a:r>
            <a:br>
              <a:rPr lang="zh-CN" altLang="en-US" sz="1800" b="1">
                <a:latin typeface="+mn-ea"/>
                <a:ea typeface="+mn-ea"/>
                <a:cs typeface="Times New Roman"/>
              </a:rPr>
            </a:br>
            <a:r>
              <a:rPr lang="en-US" altLang="zh-CN" sz="1800">
                <a:latin typeface="+mn-ea"/>
                <a:ea typeface="+mn-ea"/>
                <a:cs typeface="Times New Roman"/>
              </a:rPr>
              <a:t>(2)</a:t>
            </a:r>
            <a:r>
              <a:rPr lang="zh-CN" altLang="en-US" sz="1800">
                <a:latin typeface="+mn-ea"/>
                <a:ea typeface="+mn-ea"/>
                <a:cs typeface="Times New Roman"/>
              </a:rPr>
              <a:t>非结构化数据：没有固定格式的数据。</a:t>
            </a:r>
            <a:br>
              <a:rPr lang="en-US" altLang="zh-CN" sz="1800">
                <a:latin typeface="+mn-ea"/>
                <a:ea typeface="+mn-ea"/>
                <a:cs typeface="Times New Roman"/>
              </a:rPr>
            </a:br>
            <a:br>
              <a:rPr lang="zh-CN" altLang="en-US" sz="1800">
                <a:latin typeface="+mn-ea"/>
                <a:ea typeface="+mn-ea"/>
              </a:rPr>
            </a:br>
            <a:r>
              <a:rPr lang="zh-CN" altLang="en-US" sz="1800">
                <a:latin typeface="+mn-ea"/>
                <a:ea typeface="+mn-ea"/>
              </a:rPr>
              <a:t>比如</a:t>
            </a:r>
            <a:r>
              <a:rPr lang="zh-CN" altLang="zh-CN" sz="1800">
                <a:latin typeface="+mn-ea"/>
                <a:ea typeface="+mn-ea"/>
              </a:rPr>
              <a:t>w</a:t>
            </a:r>
            <a:r>
              <a:rPr lang="en-US" altLang="zh-CN" sz="1800">
                <a:latin typeface="+mn-ea"/>
                <a:ea typeface="+mn-ea"/>
              </a:rPr>
              <a:t>ord</a:t>
            </a:r>
            <a:r>
              <a:rPr lang="zh-CN" altLang="en-US" sz="1800">
                <a:latin typeface="+mn-ea"/>
                <a:ea typeface="+mn-ea"/>
              </a:rPr>
              <a:t>文档，</a:t>
            </a:r>
            <a:r>
              <a:rPr lang="en-US" altLang="zh-CN" sz="1800">
                <a:latin typeface="+mn-ea"/>
                <a:ea typeface="+mn-ea"/>
              </a:rPr>
              <a:t>pdf</a:t>
            </a:r>
            <a:r>
              <a:rPr lang="zh-CN" altLang="en-US" sz="1800">
                <a:latin typeface="+mn-ea"/>
                <a:ea typeface="+mn-ea"/>
              </a:rPr>
              <a:t>文档，语音文件</a:t>
            </a:r>
            <a:r>
              <a:rPr lang="zh-CN" altLang="zh-CN" sz="1800">
                <a:latin typeface="+mn-ea"/>
                <a:ea typeface="+mn-ea"/>
              </a:rPr>
              <a:t>mp</a:t>
            </a:r>
            <a:r>
              <a:rPr lang="en-US" altLang="zh-CN" sz="1800">
                <a:latin typeface="+mn-ea"/>
                <a:ea typeface="+mn-ea"/>
              </a:rPr>
              <a:t>3,</a:t>
            </a:r>
            <a:r>
              <a:rPr lang="zh-CN" altLang="en-US" sz="1800">
                <a:latin typeface="+mn-ea"/>
                <a:ea typeface="+mn-ea"/>
              </a:rPr>
              <a:t>视频文件</a:t>
            </a:r>
            <a:r>
              <a:rPr lang="en-US" altLang="zh-CN" sz="1800">
                <a:latin typeface="+mn-ea"/>
                <a:ea typeface="+mn-ea"/>
              </a:rPr>
              <a:t>,</a:t>
            </a:r>
            <a:r>
              <a:rPr lang="zh-CN" altLang="en-US" sz="1800">
                <a:latin typeface="+mn-ea"/>
                <a:ea typeface="+mn-ea"/>
              </a:rPr>
              <a:t>图片文件</a:t>
            </a:r>
            <a:r>
              <a:rPr lang="en-US" altLang="zh-CN" sz="1800">
                <a:latin typeface="+mn-ea"/>
                <a:ea typeface="+mn-ea"/>
              </a:rPr>
              <a:t>jpg</a:t>
            </a:r>
            <a:r>
              <a:rPr lang="zh-CN" altLang="en-US" sz="1800">
                <a:latin typeface="+mn-ea"/>
                <a:ea typeface="+mn-ea"/>
              </a:rPr>
              <a:t>。</a:t>
            </a:r>
            <a:br>
              <a:rPr lang="en-US" altLang="zh-CN" sz="1800">
                <a:latin typeface="+mn-ea"/>
                <a:ea typeface="+mn-ea"/>
              </a:rPr>
            </a:br>
            <a:br>
              <a:rPr lang="zh-CN" altLang="en-US" sz="1800">
                <a:latin typeface="+mn-ea"/>
                <a:ea typeface="+mn-ea"/>
              </a:rPr>
            </a:br>
            <a:r>
              <a:rPr lang="zh-CN" altLang="en-US" sz="1800">
                <a:latin typeface="+mn-ea"/>
                <a:ea typeface="+mn-ea"/>
              </a:rPr>
              <a:t>非结构化数据的优点：</a:t>
            </a:r>
            <a:br>
              <a:rPr lang="zh-CN" altLang="en-US" sz="1800">
                <a:latin typeface="+mn-ea"/>
                <a:ea typeface="+mn-ea"/>
              </a:rPr>
            </a:br>
            <a:r>
              <a:rPr lang="zh-CN" altLang="en-US" sz="1800">
                <a:latin typeface="+mn-ea"/>
                <a:ea typeface="+mn-ea"/>
              </a:rPr>
              <a:t>数据类型多样、丰富。</a:t>
            </a:r>
            <a:br>
              <a:rPr lang="zh-CN" altLang="en-US" sz="1800">
                <a:latin typeface="+mn-ea"/>
                <a:ea typeface="+mn-ea"/>
              </a:rPr>
            </a:br>
            <a:br>
              <a:rPr lang="zh-CN" altLang="en-US" sz="1800">
                <a:latin typeface="+mn-ea"/>
                <a:ea typeface="+mn-ea"/>
              </a:rPr>
            </a:br>
            <a:r>
              <a:rPr lang="zh-CN" altLang="en-US" sz="1800">
                <a:latin typeface="+mn-ea"/>
                <a:ea typeface="+mn-ea"/>
              </a:rPr>
              <a:t>非结构化数据的缺点：</a:t>
            </a:r>
            <a:br>
              <a:rPr lang="en-US" altLang="zh-CN" sz="1800">
                <a:latin typeface="+mn-ea"/>
                <a:ea typeface="+mn-ea"/>
              </a:rPr>
            </a:br>
            <a:r>
              <a:rPr lang="zh-CN" altLang="en-US" sz="1800">
                <a:latin typeface="+mn-ea"/>
                <a:ea typeface="+mn-ea"/>
              </a:rPr>
              <a:t>技术上非结构化信息比结构化信息更难标准化和理解。</a:t>
            </a:r>
            <a:br>
              <a:rPr lang="zh-CN" altLang="en-US" sz="1800">
                <a:latin typeface="+mn-ea"/>
                <a:ea typeface="+mn-ea"/>
              </a:rPr>
            </a:br>
            <a:endParaRPr lang="en-US" sz="1800" dirty="0">
              <a:latin typeface="+mn-ea"/>
              <a:ea typeface="+mn-ea"/>
            </a:endParaRPr>
          </a:p>
        </p:txBody>
      </p:sp>
      <p:pic>
        <p:nvPicPr>
          <p:cNvPr id="3" name="图片 2" descr="屏幕快照 2019-03-04 下午8.03.41.png">
            <a:extLst>
              <a:ext uri="{FF2B5EF4-FFF2-40B4-BE49-F238E27FC236}">
                <a16:creationId xmlns:a16="http://schemas.microsoft.com/office/drawing/2014/main" id="{B32FA118-B08B-151D-A7E1-A986FE293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700" y="1869308"/>
            <a:ext cx="4013200" cy="3045591"/>
          </a:xfrm>
          <a:prstGeom prst="rect">
            <a:avLst/>
          </a:prstGeom>
        </p:spPr>
      </p:pic>
    </p:spTree>
    <p:extLst>
      <p:ext uri="{BB962C8B-B14F-4D97-AF65-F5344CB8AC3E}">
        <p14:creationId xmlns:p14="http://schemas.microsoft.com/office/powerpoint/2010/main" val="333072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0E56322A-BC12-3F31-B3BC-70D26A599693}"/>
              </a:ext>
            </a:extLst>
          </p:cNvPr>
          <p:cNvSpPr>
            <a:spLocks noGrp="1"/>
          </p:cNvSpPr>
          <p:nvPr/>
        </p:nvSpPr>
        <p:spPr>
          <a:xfrm>
            <a:off x="273845" y="1454150"/>
            <a:ext cx="6348410" cy="38481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b="1" dirty="0">
                <a:latin typeface="Times New Roman"/>
                <a:cs typeface="Times New Roman"/>
              </a:rPr>
            </a:br>
            <a:r>
              <a:rPr lang="zh-CN" altLang="en-US" sz="1800" b="1" dirty="0">
                <a:latin typeface="+mn-ea"/>
                <a:ea typeface="+mn-ea"/>
                <a:cs typeface="Times New Roman"/>
              </a:rPr>
              <a:t>电子商务中的数据：</a:t>
            </a:r>
            <a:br>
              <a:rPr lang="zh-CN" altLang="en-US" sz="1800" b="1" dirty="0">
                <a:latin typeface="+mn-ea"/>
                <a:ea typeface="+mn-ea"/>
                <a:cs typeface="Times New Roman"/>
              </a:rPr>
            </a:br>
            <a:r>
              <a:rPr lang="en-US" altLang="zh-CN" sz="1800" dirty="0">
                <a:latin typeface="+mn-ea"/>
                <a:ea typeface="+mn-ea"/>
                <a:cs typeface="Times New Roman"/>
              </a:rPr>
              <a:t>(3)</a:t>
            </a:r>
            <a:r>
              <a:rPr lang="zh-CN" altLang="en-US" sz="1800" dirty="0">
                <a:latin typeface="+mn-ea"/>
                <a:ea typeface="+mn-ea"/>
                <a:cs typeface="Times New Roman"/>
              </a:rPr>
              <a:t>半结构化数据：通过</a:t>
            </a:r>
            <a:r>
              <a:rPr lang="en-US" altLang="zh-CN" sz="1800" dirty="0">
                <a:latin typeface="+mn-ea"/>
                <a:ea typeface="+mn-ea"/>
                <a:cs typeface="Times New Roman"/>
              </a:rPr>
              <a:t>(</a:t>
            </a:r>
            <a:r>
              <a:rPr lang="en-US" altLang="zh-CN" sz="1800" dirty="0" err="1">
                <a:latin typeface="+mn-ea"/>
                <a:ea typeface="+mn-ea"/>
                <a:cs typeface="Times New Roman"/>
              </a:rPr>
              <a:t>key,value</a:t>
            </a:r>
            <a:r>
              <a:rPr lang="en-US" altLang="zh-CN" sz="1800" dirty="0">
                <a:latin typeface="+mn-ea"/>
                <a:ea typeface="+mn-ea"/>
                <a:cs typeface="Times New Roman"/>
              </a:rPr>
              <a:t>)</a:t>
            </a:r>
            <a:r>
              <a:rPr lang="zh-CN" altLang="en-US" sz="1800" dirty="0">
                <a:latin typeface="+mn-ea"/>
                <a:ea typeface="+mn-ea"/>
                <a:cs typeface="Times New Roman"/>
              </a:rPr>
              <a:t>调整相关的信息，且数据的格式不固定。</a:t>
            </a:r>
            <a:r>
              <a:rPr lang="zh-CN" altLang="en-US" sz="1800" dirty="0">
                <a:latin typeface="+mn-ea"/>
              </a:rPr>
              <a:t>比如</a:t>
            </a:r>
            <a:r>
              <a:rPr lang="en-US" altLang="zh-CN" sz="1800" dirty="0">
                <a:latin typeface="+mn-ea"/>
              </a:rPr>
              <a:t>xml</a:t>
            </a:r>
            <a:r>
              <a:rPr lang="zh-CN" altLang="en-US" sz="1800" dirty="0">
                <a:latin typeface="+mn-ea"/>
              </a:rPr>
              <a:t>，</a:t>
            </a:r>
            <a:r>
              <a:rPr lang="en-US" altLang="zh-CN" sz="1800" dirty="0" err="1">
                <a:latin typeface="+mn-ea"/>
              </a:rPr>
              <a:t>json</a:t>
            </a:r>
            <a:r>
              <a:rPr lang="zh-CN" altLang="en-US" sz="1800" dirty="0">
                <a:latin typeface="+mn-ea"/>
              </a:rPr>
              <a:t>等，</a:t>
            </a:r>
            <a:r>
              <a:rPr lang="zh-CN" altLang="en-US" sz="1800" dirty="0">
                <a:latin typeface="+mn-ea"/>
                <a:ea typeface="+mn-ea"/>
                <a:cs typeface="Times New Roman"/>
              </a:rPr>
              <a:t>同一键值下存储的信息可能是数值型的，可能是文本型的，也可能是字典或者列表。</a:t>
            </a:r>
            <a:br>
              <a:rPr lang="zh-CN" altLang="en-US" sz="1800" dirty="0">
                <a:latin typeface="+mn-ea"/>
                <a:ea typeface="+mn-ea"/>
              </a:rPr>
            </a:br>
            <a:br>
              <a:rPr lang="en-US" altLang="zh-CN" sz="1800" dirty="0">
                <a:latin typeface="+mn-ea"/>
                <a:ea typeface="+mn-ea"/>
              </a:rPr>
            </a:br>
            <a:br>
              <a:rPr lang="en-US" altLang="zh-CN" sz="1800" dirty="0">
                <a:latin typeface="+mn-ea"/>
                <a:ea typeface="+mn-ea"/>
              </a:rPr>
            </a:br>
            <a:r>
              <a:rPr lang="zh-CN" altLang="en-US" sz="1800" dirty="0">
                <a:latin typeface="+mn-ea"/>
                <a:ea typeface="+mn-ea"/>
              </a:rPr>
              <a:t>半结构化数据的优点：</a:t>
            </a:r>
            <a:br>
              <a:rPr lang="zh-CN" altLang="en-US" sz="1800" dirty="0">
                <a:latin typeface="+mn-ea"/>
                <a:ea typeface="+mn-ea"/>
              </a:rPr>
            </a:br>
            <a:r>
              <a:rPr lang="zh-CN" altLang="en-US" sz="1800" dirty="0">
                <a:latin typeface="+mn-ea"/>
                <a:ea typeface="+mn-ea"/>
              </a:rPr>
              <a:t>存储比较灵活。</a:t>
            </a:r>
            <a:br>
              <a:rPr lang="en-US" altLang="zh-CN" sz="1800" dirty="0">
                <a:latin typeface="+mn-ea"/>
                <a:ea typeface="+mn-ea"/>
              </a:rPr>
            </a:br>
            <a:br>
              <a:rPr lang="en-US" altLang="zh-CN" sz="1800" dirty="0">
                <a:latin typeface="+mn-ea"/>
                <a:ea typeface="+mn-ea"/>
              </a:rPr>
            </a:br>
            <a:r>
              <a:rPr lang="zh-CN" altLang="en-US" sz="1800" dirty="0">
                <a:latin typeface="+mn-ea"/>
                <a:ea typeface="+mn-ea"/>
              </a:rPr>
              <a:t>半结构化数据的数据库是节点的集合，每个节点都是一个叶子节点或者一个内部节点。叶子节点与数据相关，数据的类型可以是任意原子类型，如数字和字符串。每个内部节点至少有一条外向的弧。每条弧都有一个标签，该标签指明弧开始处的节点与弧末端的节点之间的关系。一个名为根的内部节点没有进入的弧，它代表整个数据库。</a:t>
            </a:r>
            <a:endParaRPr lang="en-US" sz="1800" dirty="0">
              <a:latin typeface="+mn-ea"/>
              <a:ea typeface="+mn-ea"/>
            </a:endParaRPr>
          </a:p>
        </p:txBody>
      </p:sp>
      <p:sp>
        <p:nvSpPr>
          <p:cNvPr id="3" name="Title 1">
            <a:extLst>
              <a:ext uri="{FF2B5EF4-FFF2-40B4-BE49-F238E27FC236}">
                <a16:creationId xmlns:a16="http://schemas.microsoft.com/office/drawing/2014/main" id="{3D0DC1A0-ED6A-3A7E-2E95-03032F5EE6C4}"/>
              </a:ext>
            </a:extLst>
          </p:cNvPr>
          <p:cNvSpPr txBox="1">
            <a:spLocks/>
          </p:cNvSpPr>
          <p:nvPr/>
        </p:nvSpPr>
        <p:spPr>
          <a:xfrm>
            <a:off x="4907756" y="2152650"/>
            <a:ext cx="3962399" cy="325120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sp>
        <p:nvSpPr>
          <p:cNvPr id="4" name="Title 1">
            <a:extLst>
              <a:ext uri="{FF2B5EF4-FFF2-40B4-BE49-F238E27FC236}">
                <a16:creationId xmlns:a16="http://schemas.microsoft.com/office/drawing/2014/main" id="{13563013-6621-03DD-E8CE-3F294EA8AFCD}"/>
              </a:ext>
            </a:extLst>
          </p:cNvPr>
          <p:cNvSpPr txBox="1">
            <a:spLocks/>
          </p:cNvSpPr>
          <p:nvPr/>
        </p:nvSpPr>
        <p:spPr>
          <a:xfrm>
            <a:off x="6622254" y="1835150"/>
            <a:ext cx="2247901" cy="295910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1800" b="1" dirty="0">
                <a:latin typeface="Times New Roman"/>
                <a:cs typeface="Times New Roman"/>
              </a:rPr>
              <a:t>半结构化数据的例子：</a:t>
            </a:r>
            <a:endParaRPr lang="en-US" altLang="zh-CN" sz="1800" b="1" dirty="0">
              <a:latin typeface="Times New Roman"/>
              <a:cs typeface="Times New Roman"/>
            </a:endParaRPr>
          </a:p>
          <a:p>
            <a:pPr algn="l"/>
            <a:endParaRPr lang="en-US" sz="1800" b="1" dirty="0">
              <a:latin typeface="Times New Roman"/>
              <a:ea typeface="+mn-ea"/>
              <a:cs typeface="Times New Roman"/>
            </a:endParaRPr>
          </a:p>
          <a:p>
            <a:pPr algn="l"/>
            <a:r>
              <a:rPr lang="zh-CN" altLang="en-US" sz="1800" b="1" dirty="0">
                <a:latin typeface="Times New Roman"/>
                <a:ea typeface="+mn-ea"/>
                <a:cs typeface="Times New Roman"/>
              </a:rPr>
              <a:t>比如学生的实验报告。</a:t>
            </a:r>
            <a:endParaRPr lang="en-US" sz="1800" dirty="0">
              <a:latin typeface="+mn-ea"/>
              <a:ea typeface="+mn-ea"/>
            </a:endParaRPr>
          </a:p>
        </p:txBody>
      </p:sp>
    </p:spTree>
    <p:extLst>
      <p:ext uri="{BB962C8B-B14F-4D97-AF65-F5344CB8AC3E}">
        <p14:creationId xmlns:p14="http://schemas.microsoft.com/office/powerpoint/2010/main" val="1621772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39F38F68-070F-8753-357C-60219A972FA4}"/>
              </a:ext>
            </a:extLst>
          </p:cNvPr>
          <p:cNvSpPr txBox="1">
            <a:spLocks/>
          </p:cNvSpPr>
          <p:nvPr/>
        </p:nvSpPr>
        <p:spPr>
          <a:xfrm>
            <a:off x="153990" y="1333500"/>
            <a:ext cx="6348410" cy="3848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r>
              <a:rPr lang="zh-CN" altLang="en-US" sz="1800" b="1">
                <a:latin typeface="+mn-ea"/>
                <a:ea typeface="+mn-ea"/>
                <a:cs typeface="Times New Roman"/>
              </a:rPr>
              <a:t>电子商务中的数据按照产生的对象分为四类：</a:t>
            </a:r>
            <a:br>
              <a:rPr lang="en-US" altLang="zh-CN" sz="1800" b="1">
                <a:latin typeface="+mn-ea"/>
                <a:ea typeface="+mn-ea"/>
                <a:cs typeface="Times New Roman"/>
              </a:rPr>
            </a:br>
            <a:br>
              <a:rPr lang="en-US" altLang="zh-CN" sz="1800" b="1">
                <a:latin typeface="+mn-ea"/>
                <a:ea typeface="+mn-ea"/>
                <a:cs typeface="Times New Roman"/>
              </a:rPr>
            </a:br>
            <a:br>
              <a:rPr lang="en-US" altLang="zh-CN" sz="1800" b="1">
                <a:latin typeface="+mn-ea"/>
                <a:ea typeface="+mn-ea"/>
                <a:cs typeface="Times New Roman"/>
              </a:rPr>
            </a:br>
            <a:r>
              <a:rPr lang="en-US" altLang="zh-CN" sz="1800" b="1">
                <a:latin typeface="+mn-ea"/>
                <a:ea typeface="+mn-ea"/>
                <a:cs typeface="Times New Roman"/>
              </a:rPr>
              <a:t>(1)</a:t>
            </a:r>
            <a:r>
              <a:rPr lang="zh-CN" altLang="en-US" sz="1800" b="1">
                <a:latin typeface="+mn-ea"/>
                <a:ea typeface="+mn-ea"/>
                <a:cs typeface="Times New Roman"/>
              </a:rPr>
              <a:t>交易数据，比如电子商务的购物数据。</a:t>
            </a:r>
            <a:br>
              <a:rPr lang="en-US" altLang="zh-CN" sz="1800" b="1">
                <a:latin typeface="+mn-ea"/>
                <a:ea typeface="+mn-ea"/>
                <a:cs typeface="Times New Roman"/>
              </a:rPr>
            </a:br>
            <a:r>
              <a:rPr lang="en-US" altLang="zh-CN" sz="1800" b="1">
                <a:latin typeface="+mn-ea"/>
                <a:ea typeface="+mn-ea"/>
                <a:cs typeface="Times New Roman"/>
              </a:rPr>
              <a:t>(2)</a:t>
            </a:r>
            <a:r>
              <a:rPr lang="zh-CN" altLang="en-US" sz="1800" b="1">
                <a:latin typeface="+mn-ea"/>
                <a:ea typeface="+mn-ea"/>
                <a:cs typeface="Times New Roman"/>
              </a:rPr>
              <a:t>消费者行为数据：比如评论数据，点击数据，浏览数据。</a:t>
            </a:r>
            <a:br>
              <a:rPr lang="en-US" altLang="zh-CN" sz="1800" b="1">
                <a:latin typeface="+mn-ea"/>
                <a:ea typeface="+mn-ea"/>
                <a:cs typeface="Times New Roman"/>
              </a:rPr>
            </a:br>
            <a:r>
              <a:rPr lang="en-US" altLang="zh-CN" sz="1800" b="1">
                <a:latin typeface="+mn-ea"/>
                <a:ea typeface="+mn-ea"/>
                <a:cs typeface="Times New Roman"/>
              </a:rPr>
              <a:t>(3)</a:t>
            </a:r>
            <a:r>
              <a:rPr lang="zh-CN" altLang="en-US" sz="1800" b="1">
                <a:latin typeface="+mn-ea"/>
                <a:ea typeface="+mn-ea"/>
                <a:cs typeface="Times New Roman"/>
              </a:rPr>
              <a:t>移动数据</a:t>
            </a:r>
            <a:r>
              <a:rPr lang="en-US" altLang="zh-CN" sz="1800" b="1">
                <a:latin typeface="+mn-ea"/>
                <a:ea typeface="+mn-ea"/>
                <a:cs typeface="Times New Roman"/>
              </a:rPr>
              <a:t>:</a:t>
            </a:r>
            <a:r>
              <a:rPr lang="zh-CN" altLang="en-US" sz="1800" b="1">
                <a:latin typeface="+mn-ea"/>
                <a:ea typeface="+mn-ea"/>
                <a:cs typeface="Times New Roman"/>
              </a:rPr>
              <a:t>由手机</a:t>
            </a:r>
            <a:r>
              <a:rPr lang="en-US" altLang="zh-CN" sz="1800" b="1">
                <a:latin typeface="+mn-ea"/>
                <a:ea typeface="+mn-ea"/>
                <a:cs typeface="Times New Roman"/>
              </a:rPr>
              <a:t>App</a:t>
            </a:r>
            <a:r>
              <a:rPr lang="zh-CN" altLang="en-US" sz="1800" b="1">
                <a:latin typeface="+mn-ea"/>
                <a:ea typeface="+mn-ea"/>
                <a:cs typeface="Times New Roman"/>
              </a:rPr>
              <a:t>产生的相关数据。</a:t>
            </a:r>
            <a:br>
              <a:rPr lang="en-US" altLang="zh-CN" sz="1800" b="1">
                <a:latin typeface="+mn-ea"/>
                <a:ea typeface="+mn-ea"/>
                <a:cs typeface="Times New Roman"/>
              </a:rPr>
            </a:br>
            <a:r>
              <a:rPr lang="en-US" altLang="zh-CN" sz="1800" b="1">
                <a:latin typeface="+mn-ea"/>
                <a:ea typeface="+mn-ea"/>
                <a:cs typeface="Times New Roman"/>
              </a:rPr>
              <a:t>(4)</a:t>
            </a:r>
            <a:r>
              <a:rPr lang="zh-CN" altLang="en-US" sz="1800" b="1">
                <a:latin typeface="+mn-ea"/>
                <a:ea typeface="+mn-ea"/>
                <a:cs typeface="Times New Roman"/>
              </a:rPr>
              <a:t>机器和传感器数据：比如线下体验店的监控视频数据，由无人购物结算的商品扫码信息等。</a:t>
            </a:r>
            <a:endParaRPr lang="en-US" sz="1800" dirty="0">
              <a:latin typeface="+mn-ea"/>
              <a:ea typeface="+mn-ea"/>
            </a:endParaRPr>
          </a:p>
        </p:txBody>
      </p:sp>
    </p:spTree>
    <p:extLst>
      <p:ext uri="{BB962C8B-B14F-4D97-AF65-F5344CB8AC3E}">
        <p14:creationId xmlns:p14="http://schemas.microsoft.com/office/powerpoint/2010/main" val="34279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文本框 1">
            <a:extLst>
              <a:ext uri="{FF2B5EF4-FFF2-40B4-BE49-F238E27FC236}">
                <a16:creationId xmlns:a16="http://schemas.microsoft.com/office/drawing/2014/main" id="{3EC52C71-788C-78BF-8158-8A3843A1E3BA}"/>
              </a:ext>
            </a:extLst>
          </p:cNvPr>
          <p:cNvSpPr txBox="1"/>
          <p:nvPr/>
        </p:nvSpPr>
        <p:spPr>
          <a:xfrm>
            <a:off x="7883747" y="1317583"/>
            <a:ext cx="1105935" cy="4247317"/>
          </a:xfrm>
          <a:prstGeom prst="rect">
            <a:avLst/>
          </a:prstGeom>
          <a:noFill/>
        </p:spPr>
        <p:txBody>
          <a:bodyPr wrap="square">
            <a:spAutoFit/>
          </a:bodyPr>
          <a:lstStyle/>
          <a:p>
            <a:r>
              <a:rPr lang="zh-CN" altLang="en-US"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第一，诸位求学，应不仅在科目本身，而且要训练如何能正确地训练自己的思想</a:t>
            </a:r>
            <a:r>
              <a:rPr lang="en-US" altLang="zh-CN"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p>
          <a:p>
            <a:r>
              <a:rPr lang="zh-CN" altLang="en-US"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第二，我们人生的目的是在能服务，而不在享受。</a:t>
            </a:r>
            <a:endPar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78E93B0-624F-0A7D-32ED-82F08A389434}"/>
              </a:ext>
            </a:extLst>
          </p:cNvPr>
          <p:cNvSpPr txBox="1"/>
          <p:nvPr/>
        </p:nvSpPr>
        <p:spPr>
          <a:xfrm>
            <a:off x="495958" y="5544254"/>
            <a:ext cx="8559141" cy="646331"/>
          </a:xfrm>
          <a:prstGeom prst="rect">
            <a:avLst/>
          </a:prstGeom>
          <a:noFill/>
        </p:spPr>
        <p:txBody>
          <a:bodyPr wrap="square">
            <a:spAutoFit/>
          </a:bodyPr>
          <a:lstStyle/>
          <a:p>
            <a:r>
              <a:rPr lang="zh-CN" altLang="en-US" sz="1200" b="1" i="0" dirty="0">
                <a:solidFill>
                  <a:srgbClr val="333333"/>
                </a:solidFill>
                <a:effectLst/>
                <a:latin typeface="Microsoft YaHei" panose="020B0503020204020204" pitchFamily="34" charset="-122"/>
                <a:ea typeface="Microsoft YaHei" panose="020B0503020204020204" pitchFamily="34" charset="-122"/>
              </a:rPr>
              <a:t>竺可桢告诫学生在以后毕业后不要拿技术当做谋生的工具，他说谋生之道有很多种，不一定到大学才能找到工作，但是大学就是让学生获得更好生活的一个途径，教育才是最重要的</a:t>
            </a:r>
            <a:r>
              <a:rPr lang="zh-CN" altLang="en-US" sz="1200" b="1" dirty="0">
                <a:solidFill>
                  <a:srgbClr val="333333"/>
                </a:solidFill>
                <a:latin typeface="Microsoft YaHei" panose="020B0503020204020204" pitchFamily="34" charset="-122"/>
                <a:ea typeface="Microsoft YaHei" panose="020B0503020204020204" pitchFamily="34" charset="-122"/>
              </a:rPr>
              <a:t>目的，他还教会学生以后在社会上闯荡时，都要把国家社会摆在第一位，遇到什么事都要头脑清楚的想一想社会的影响</a:t>
            </a:r>
            <a:r>
              <a:rPr lang="en-US" altLang="zh-CN" sz="1200" b="1" dirty="0">
                <a:solidFill>
                  <a:srgbClr val="333333"/>
                </a:solidFill>
                <a:latin typeface="Microsoft YaHei" panose="020B0503020204020204" pitchFamily="34" charset="-122"/>
                <a:ea typeface="Microsoft YaHei" panose="020B0503020204020204" pitchFamily="34" charset="-122"/>
              </a:rPr>
              <a:t>---《</a:t>
            </a:r>
            <a:r>
              <a:rPr lang="zh-CN" altLang="en-US" sz="1200" b="1" dirty="0">
                <a:solidFill>
                  <a:srgbClr val="333333"/>
                </a:solidFill>
                <a:latin typeface="Microsoft YaHei" panose="020B0503020204020204" pitchFamily="34" charset="-122"/>
                <a:ea typeface="Microsoft YaHei" panose="020B0503020204020204" pitchFamily="34" charset="-122"/>
              </a:rPr>
              <a:t>国立浙江大学日刊</a:t>
            </a:r>
            <a:r>
              <a:rPr lang="en-US" altLang="zh-CN" sz="1200" b="1" dirty="0">
                <a:solidFill>
                  <a:srgbClr val="333333"/>
                </a:solidFill>
                <a:latin typeface="Microsoft YaHei" panose="020B0503020204020204" pitchFamily="34" charset="-122"/>
                <a:ea typeface="Microsoft YaHei" panose="020B0503020204020204" pitchFamily="34" charset="-122"/>
              </a:rPr>
              <a:t>》</a:t>
            </a:r>
            <a:r>
              <a:rPr lang="zh-CN" altLang="en-US" sz="1200" b="1" dirty="0">
                <a:solidFill>
                  <a:srgbClr val="333333"/>
                </a:solidFill>
                <a:latin typeface="Microsoft YaHei" panose="020B0503020204020204" pitchFamily="34" charset="-122"/>
                <a:ea typeface="Microsoft YaHei" panose="020B0503020204020204" pitchFamily="34" charset="-122"/>
              </a:rPr>
              <a:t>第</a:t>
            </a:r>
            <a:r>
              <a:rPr lang="en-US" altLang="zh-CN" sz="1200" b="1" dirty="0">
                <a:solidFill>
                  <a:srgbClr val="333333"/>
                </a:solidFill>
                <a:latin typeface="Microsoft YaHei" panose="020B0503020204020204" pitchFamily="34" charset="-122"/>
                <a:ea typeface="Microsoft YaHei" panose="020B0503020204020204" pitchFamily="34" charset="-122"/>
              </a:rPr>
              <a:t>20</a:t>
            </a:r>
            <a:r>
              <a:rPr lang="zh-CN" altLang="en-US" sz="1200" b="1" dirty="0">
                <a:solidFill>
                  <a:srgbClr val="333333"/>
                </a:solidFill>
                <a:latin typeface="Microsoft YaHei" panose="020B0503020204020204" pitchFamily="34" charset="-122"/>
                <a:ea typeface="Microsoft YaHei" panose="020B0503020204020204" pitchFamily="34" charset="-122"/>
              </a:rPr>
              <a:t>号（</a:t>
            </a:r>
            <a:r>
              <a:rPr lang="en-US" altLang="zh-CN" sz="1200" b="1" dirty="0">
                <a:solidFill>
                  <a:srgbClr val="333333"/>
                </a:solidFill>
                <a:latin typeface="Microsoft YaHei" panose="020B0503020204020204" pitchFamily="34" charset="-122"/>
                <a:ea typeface="Microsoft YaHei" panose="020B0503020204020204" pitchFamily="34" charset="-122"/>
              </a:rPr>
              <a:t>1936</a:t>
            </a:r>
            <a:r>
              <a:rPr lang="zh-CN" altLang="en-US" sz="1200" b="1" dirty="0">
                <a:solidFill>
                  <a:srgbClr val="333333"/>
                </a:solidFill>
                <a:latin typeface="Microsoft YaHei" panose="020B0503020204020204" pitchFamily="34" charset="-122"/>
                <a:ea typeface="Microsoft YaHei" panose="020B0503020204020204" pitchFamily="34" charset="-122"/>
              </a:rPr>
              <a:t>年</a:t>
            </a:r>
            <a:r>
              <a:rPr lang="en-US" altLang="zh-CN" sz="1200" b="1" dirty="0">
                <a:solidFill>
                  <a:srgbClr val="333333"/>
                </a:solidFill>
                <a:latin typeface="Microsoft YaHei" panose="020B0503020204020204" pitchFamily="34" charset="-122"/>
                <a:ea typeface="Microsoft YaHei" panose="020B0503020204020204" pitchFamily="34" charset="-122"/>
              </a:rPr>
              <a:t>9</a:t>
            </a:r>
            <a:r>
              <a:rPr lang="zh-CN" altLang="en-US" sz="1200" b="1" dirty="0">
                <a:solidFill>
                  <a:srgbClr val="333333"/>
                </a:solidFill>
                <a:latin typeface="Microsoft YaHei" panose="020B0503020204020204" pitchFamily="34" charset="-122"/>
                <a:ea typeface="Microsoft YaHei" panose="020B0503020204020204" pitchFamily="34" charset="-122"/>
              </a:rPr>
              <a:t>月</a:t>
            </a:r>
            <a:r>
              <a:rPr lang="en-US" altLang="zh-CN" sz="1200" b="1" dirty="0">
                <a:solidFill>
                  <a:srgbClr val="333333"/>
                </a:solidFill>
                <a:latin typeface="Microsoft YaHei" panose="020B0503020204020204" pitchFamily="34" charset="-122"/>
                <a:ea typeface="Microsoft YaHei" panose="020B0503020204020204" pitchFamily="34" charset="-122"/>
              </a:rPr>
              <a:t>23</a:t>
            </a:r>
            <a:r>
              <a:rPr lang="zh-CN" altLang="en-US" sz="1200" b="1" dirty="0">
                <a:solidFill>
                  <a:srgbClr val="333333"/>
                </a:solidFill>
                <a:latin typeface="Microsoft YaHei" panose="020B0503020204020204" pitchFamily="34" charset="-122"/>
                <a:ea typeface="Microsoft YaHei" panose="020B0503020204020204" pitchFamily="34" charset="-122"/>
              </a:rPr>
              <a:t>日）“讲演”栏</a:t>
            </a:r>
            <a:endParaRPr lang="zh-CN" altLang="en-US" sz="1200" b="1" dirty="0"/>
          </a:p>
        </p:txBody>
      </p:sp>
      <p:pic>
        <p:nvPicPr>
          <p:cNvPr id="4" name="图片 3">
            <a:extLst>
              <a:ext uri="{FF2B5EF4-FFF2-40B4-BE49-F238E27FC236}">
                <a16:creationId xmlns:a16="http://schemas.microsoft.com/office/drawing/2014/main" id="{610CBD7A-A198-0E3C-7424-05E56021F611}"/>
              </a:ext>
            </a:extLst>
          </p:cNvPr>
          <p:cNvPicPr>
            <a:picLocks noChangeAspect="1"/>
          </p:cNvPicPr>
          <p:nvPr/>
        </p:nvPicPr>
        <p:blipFill>
          <a:blip r:embed="rId6"/>
          <a:stretch>
            <a:fillRect/>
          </a:stretch>
        </p:blipFill>
        <p:spPr>
          <a:xfrm>
            <a:off x="304336" y="1397544"/>
            <a:ext cx="7500996" cy="3933371"/>
          </a:xfrm>
          <a:prstGeom prst="rect">
            <a:avLst/>
          </a:prstGeom>
        </p:spPr>
      </p:pic>
      <p:pic>
        <p:nvPicPr>
          <p:cNvPr id="5" name="竺可桢介绍">
            <a:hlinkClick r:id="" action="ppaction://media"/>
            <a:extLst>
              <a:ext uri="{FF2B5EF4-FFF2-40B4-BE49-F238E27FC236}">
                <a16:creationId xmlns:a16="http://schemas.microsoft.com/office/drawing/2014/main" id="{6FA69382-A185-A2DD-1432-9A08C1667A6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93439" y="1397544"/>
            <a:ext cx="2228359" cy="3932398"/>
          </a:xfrm>
          <a:prstGeom prst="rect">
            <a:avLst/>
          </a:prstGeom>
        </p:spPr>
      </p:pic>
      <p:sp>
        <p:nvSpPr>
          <p:cNvPr id="7" name="文本框 6">
            <a:extLst>
              <a:ext uri="{FF2B5EF4-FFF2-40B4-BE49-F238E27FC236}">
                <a16:creationId xmlns:a16="http://schemas.microsoft.com/office/drawing/2014/main" id="{B5F1EA37-9339-3A46-A87C-19230045C4D4}"/>
              </a:ext>
            </a:extLst>
          </p:cNvPr>
          <p:cNvSpPr txBox="1"/>
          <p:nvPr/>
        </p:nvSpPr>
        <p:spPr>
          <a:xfrm>
            <a:off x="6186666" y="736358"/>
            <a:ext cx="2957334" cy="369332"/>
          </a:xfrm>
          <a:prstGeom prst="rect">
            <a:avLst/>
          </a:prstGeom>
          <a:noFill/>
        </p:spPr>
        <p:txBody>
          <a:bodyPr wrap="square">
            <a:spAutoFit/>
          </a:bodyPr>
          <a:lstStyle/>
          <a:p>
            <a:r>
              <a:rPr lang="zh-CN" altLang="en-US" sz="1800" b="1" dirty="0">
                <a:solidFill>
                  <a:srgbClr val="C00000"/>
                </a:solidFill>
              </a:rPr>
              <a:t>河海大学沈扬教授</a:t>
            </a:r>
          </a:p>
        </p:txBody>
      </p:sp>
    </p:spTree>
    <p:extLst>
      <p:ext uri="{BB962C8B-B14F-4D97-AF65-F5344CB8AC3E}">
        <p14:creationId xmlns:p14="http://schemas.microsoft.com/office/powerpoint/2010/main" val="11292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5"/>
                </p:tgtEl>
              </p:cMediaNode>
            </p:video>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277B400B-D23D-1AA8-2A9E-835EC680F573}"/>
              </a:ext>
            </a:extLst>
          </p:cNvPr>
          <p:cNvSpPr txBox="1">
            <a:spLocks/>
          </p:cNvSpPr>
          <p:nvPr/>
        </p:nvSpPr>
        <p:spPr>
          <a:xfrm>
            <a:off x="153990" y="1333500"/>
            <a:ext cx="5256210" cy="3848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br>
              <a:rPr lang="en-US" altLang="zh-CN" sz="1800" b="1">
                <a:latin typeface="Times New Roman"/>
                <a:cs typeface="Times New Roman"/>
              </a:rPr>
            </a:br>
            <a:br>
              <a:rPr lang="en-US" altLang="zh-CN" sz="1800" b="1">
                <a:latin typeface="Times New Roman"/>
                <a:cs typeface="Times New Roman"/>
              </a:rPr>
            </a:br>
            <a:endParaRPr lang="en-US" sz="1800" dirty="0">
              <a:latin typeface="+mn-ea"/>
              <a:ea typeface="+mn-ea"/>
            </a:endParaRPr>
          </a:p>
        </p:txBody>
      </p:sp>
      <p:sp>
        <p:nvSpPr>
          <p:cNvPr id="3" name="Title 1">
            <a:extLst>
              <a:ext uri="{FF2B5EF4-FFF2-40B4-BE49-F238E27FC236}">
                <a16:creationId xmlns:a16="http://schemas.microsoft.com/office/drawing/2014/main" id="{32407381-8B66-7AB9-0F13-09AC3730A1D9}"/>
              </a:ext>
            </a:extLst>
          </p:cNvPr>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sp>
        <p:nvSpPr>
          <p:cNvPr id="4" name="文本框 3">
            <a:extLst>
              <a:ext uri="{FF2B5EF4-FFF2-40B4-BE49-F238E27FC236}">
                <a16:creationId xmlns:a16="http://schemas.microsoft.com/office/drawing/2014/main" id="{2F0E7DA2-7550-BBFE-FD96-EFD5006DD15F}"/>
              </a:ext>
            </a:extLst>
          </p:cNvPr>
          <p:cNvSpPr txBox="1"/>
          <p:nvPr/>
        </p:nvSpPr>
        <p:spPr>
          <a:xfrm>
            <a:off x="165101" y="1333500"/>
            <a:ext cx="4089399" cy="4524316"/>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zh-CN" altLang="en-US" b="1" i="1" dirty="0">
                <a:latin typeface="+mj-ea"/>
                <a:ea typeface="+mj-ea"/>
              </a:rPr>
              <a:t>计算</a:t>
            </a:r>
            <a:r>
              <a:rPr kumimoji="1" lang="zh-CN" altLang="en-US" dirty="0"/>
              <a:t>是大数据时代的</a:t>
            </a:r>
            <a:r>
              <a:rPr kumimoji="1" lang="zh-CN" altLang="en-US" b="1" i="1" dirty="0"/>
              <a:t>新能源</a:t>
            </a:r>
            <a:r>
              <a:rPr kumimoji="1" lang="zh-CN" altLang="en-US" dirty="0"/>
              <a:t>：</a:t>
            </a:r>
            <a:endParaRPr kumimoji="1" lang="en-US" altLang="zh-CN" dirty="0"/>
          </a:p>
          <a:p>
            <a:r>
              <a:rPr kumimoji="1" lang="zh-CN" altLang="en-US" dirty="0"/>
              <a:t>书桌上的笔记本电脑，口袋里的计算器，云端的计算资源，正在分析天气数据的科学计算大型机，正在优化物流库存和运输方案的云计算中心，正在支持车载</a:t>
            </a:r>
            <a:r>
              <a:rPr kumimoji="1" lang="en-US" altLang="zh-CN" dirty="0"/>
              <a:t>GPS</a:t>
            </a:r>
            <a:r>
              <a:rPr kumimoji="1" lang="zh-CN" altLang="en-US" dirty="0"/>
              <a:t>导航的内嵌芯片。你不需要知道他们从哪里来，是微软云，阿里云还是京东云等。</a:t>
            </a:r>
            <a:endParaRPr kumimoji="1" lang="en-US" altLang="zh-CN" dirty="0"/>
          </a:p>
          <a:p>
            <a:endParaRPr kumimoji="1" lang="en-US" altLang="zh-CN" dirty="0"/>
          </a:p>
          <a:p>
            <a:r>
              <a:rPr kumimoji="1" lang="zh-CN" altLang="en-US" dirty="0"/>
              <a:t>计算资源被整合起来，向消费者或是厂家收费。像电费一样，对计算能力收费，在很多生产，创新中计算是一种新的能源。</a:t>
            </a:r>
            <a:endParaRPr kumimoji="1" lang="en-US" altLang="zh-CN" dirty="0"/>
          </a:p>
          <a:p>
            <a:endParaRPr kumimoji="1" lang="en-US" altLang="zh-CN" dirty="0"/>
          </a:p>
        </p:txBody>
      </p:sp>
      <p:sp>
        <p:nvSpPr>
          <p:cNvPr id="5" name="文本框 4">
            <a:extLst>
              <a:ext uri="{FF2B5EF4-FFF2-40B4-BE49-F238E27FC236}">
                <a16:creationId xmlns:a16="http://schemas.microsoft.com/office/drawing/2014/main" id="{5D8FCD8D-C26E-3374-573D-3EEBC821757F}"/>
              </a:ext>
            </a:extLst>
          </p:cNvPr>
          <p:cNvSpPr txBox="1"/>
          <p:nvPr/>
        </p:nvSpPr>
        <p:spPr>
          <a:xfrm>
            <a:off x="4787901" y="1228249"/>
            <a:ext cx="4108817" cy="2585323"/>
          </a:xfrm>
          <a:prstGeom prst="rect">
            <a:avLst/>
          </a:prstGeom>
          <a:noFill/>
        </p:spPr>
        <p:txBody>
          <a:bodyPr wrap="none" rtlCol="0">
            <a:spAutoFit/>
          </a:bodyPr>
          <a:lstStyle/>
          <a:p>
            <a:r>
              <a:rPr kumimoji="1" lang="zh-CN" altLang="en-US" dirty="0"/>
              <a:t>中国的计算资源布局。</a:t>
            </a:r>
            <a:endParaRPr kumimoji="1" lang="en-US" altLang="zh-CN" dirty="0"/>
          </a:p>
          <a:p>
            <a:r>
              <a:rPr kumimoji="1" lang="zh-CN" altLang="en-US" dirty="0"/>
              <a:t>服务器的硬件成本越来越低，运营</a:t>
            </a:r>
            <a:endParaRPr kumimoji="1" lang="en-US" altLang="zh-CN" dirty="0"/>
          </a:p>
          <a:p>
            <a:r>
              <a:rPr kumimoji="1" lang="zh-CN" altLang="en-US" dirty="0"/>
              <a:t>成本越来越高。</a:t>
            </a:r>
            <a:endParaRPr kumimoji="1" lang="en-US" altLang="zh-CN" dirty="0"/>
          </a:p>
          <a:p>
            <a:r>
              <a:rPr kumimoji="1" lang="zh-CN" altLang="en-US" dirty="0"/>
              <a:t>包括土地租赁成本，数据输入输出</a:t>
            </a:r>
            <a:endParaRPr kumimoji="1" lang="en-US" altLang="zh-CN" dirty="0"/>
          </a:p>
          <a:p>
            <a:r>
              <a:rPr kumimoji="1" lang="zh-CN" altLang="en-US" dirty="0"/>
              <a:t>带宽成本，服务器运行所需的温度，</a:t>
            </a:r>
            <a:endParaRPr kumimoji="1" lang="en-US" altLang="zh-CN" dirty="0"/>
          </a:p>
          <a:p>
            <a:r>
              <a:rPr kumimoji="1" lang="zh-CN" altLang="en-US" dirty="0"/>
              <a:t>湿度等消耗的电力成本。服务器管理的</a:t>
            </a:r>
            <a:endParaRPr kumimoji="1" lang="en-US" altLang="zh-CN" dirty="0"/>
          </a:p>
          <a:p>
            <a:r>
              <a:rPr kumimoji="1" lang="zh-CN" altLang="en-US" dirty="0"/>
              <a:t>人力成本。 云上贵州计划</a:t>
            </a:r>
            <a:endParaRPr kumimoji="1" lang="en-US" altLang="zh-CN" dirty="0"/>
          </a:p>
          <a:p>
            <a:endParaRPr kumimoji="1" lang="en-US" altLang="zh-CN" dirty="0"/>
          </a:p>
          <a:p>
            <a:endParaRPr kumimoji="1" lang="zh-CN" altLang="en-US" dirty="0"/>
          </a:p>
        </p:txBody>
      </p:sp>
      <p:pic>
        <p:nvPicPr>
          <p:cNvPr id="6" name="图片 5" descr="屏幕快照 2019-03-04 下午8.49.05.png">
            <a:extLst>
              <a:ext uri="{FF2B5EF4-FFF2-40B4-BE49-F238E27FC236}">
                <a16:creationId xmlns:a16="http://schemas.microsoft.com/office/drawing/2014/main" id="{56B8A1BB-CABE-459B-B2EC-4E58E412B5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157" y="3251201"/>
            <a:ext cx="4756843" cy="3538518"/>
          </a:xfrm>
          <a:prstGeom prst="rect">
            <a:avLst/>
          </a:prstGeom>
        </p:spPr>
      </p:pic>
    </p:spTree>
    <p:extLst>
      <p:ext uri="{BB962C8B-B14F-4D97-AF65-F5344CB8AC3E}">
        <p14:creationId xmlns:p14="http://schemas.microsoft.com/office/powerpoint/2010/main" val="389048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6DCEEC7C-DDB3-473D-6329-C54805E38DEC}"/>
              </a:ext>
            </a:extLst>
          </p:cNvPr>
          <p:cNvSpPr txBox="1"/>
          <p:nvPr/>
        </p:nvSpPr>
        <p:spPr>
          <a:xfrm>
            <a:off x="586740" y="898802"/>
            <a:ext cx="7658100" cy="3447098"/>
          </a:xfrm>
          <a:prstGeom prst="rect">
            <a:avLst/>
          </a:prstGeom>
          <a:noFill/>
        </p:spPr>
        <p:txBody>
          <a:bodyPr wrap="square">
            <a:spAutoFit/>
          </a:bodyPr>
          <a:lstStyle/>
          <a:p>
            <a:r>
              <a:rPr lang="zh-CN" altLang="en-US" sz="1800" b="1" dirty="0">
                <a:latin typeface="Times New Roman"/>
                <a:cs typeface="Times New Roman"/>
              </a:rPr>
              <a:t>大数据的时代背景</a:t>
            </a:r>
            <a:br>
              <a:rPr lang="en-US" altLang="zh-CN" sz="1800" b="1" dirty="0">
                <a:latin typeface="Times New Roman"/>
                <a:cs typeface="Times New Roman"/>
              </a:rPr>
            </a:br>
            <a:r>
              <a:rPr lang="zh-CN" altLang="en-US" sz="1600" b="1" dirty="0">
                <a:latin typeface="Times New Roman"/>
                <a:cs typeface="Times New Roman"/>
              </a:rPr>
              <a:t>信息产业的三个高峰：</a:t>
            </a:r>
            <a:br>
              <a:rPr lang="en-US" altLang="zh-CN" sz="1600" b="1" dirty="0">
                <a:latin typeface="Times New Roman"/>
                <a:cs typeface="Times New Roman"/>
              </a:rPr>
            </a:br>
            <a:r>
              <a:rPr lang="zh-CN" altLang="en-US" sz="1600" b="1" dirty="0">
                <a:latin typeface="Times New Roman"/>
                <a:cs typeface="Times New Roman"/>
              </a:rPr>
              <a:t>第一个是信息高速公路，由</a:t>
            </a:r>
            <a:r>
              <a:rPr lang="en-US" altLang="zh-CN" sz="1600" b="1" dirty="0">
                <a:latin typeface="Times New Roman"/>
                <a:cs typeface="Times New Roman"/>
              </a:rPr>
              <a:t>Internet</a:t>
            </a:r>
            <a:r>
              <a:rPr lang="zh-CN" altLang="en-US" sz="1600" b="1" dirty="0">
                <a:latin typeface="Times New Roman"/>
                <a:cs typeface="Times New Roman"/>
              </a:rPr>
              <a:t>的建设驱动</a:t>
            </a:r>
            <a:br>
              <a:rPr lang="en-US" altLang="zh-CN" sz="1600" b="1" dirty="0">
                <a:latin typeface="Times New Roman"/>
                <a:cs typeface="Times New Roman"/>
              </a:rPr>
            </a:br>
            <a:r>
              <a:rPr lang="zh-CN" altLang="en-US" sz="1600" b="1" dirty="0">
                <a:latin typeface="Times New Roman"/>
                <a:cs typeface="Times New Roman"/>
              </a:rPr>
              <a:t>，造就了移动，联通和电信等巨头。</a:t>
            </a:r>
            <a:br>
              <a:rPr lang="en-US" altLang="zh-CN" sz="1600" b="1" dirty="0">
                <a:latin typeface="Times New Roman"/>
                <a:cs typeface="Times New Roman"/>
              </a:rPr>
            </a:br>
            <a:r>
              <a:rPr lang="zh-CN" altLang="en-US" sz="1600" b="1" dirty="0">
                <a:latin typeface="Times New Roman"/>
                <a:cs typeface="Times New Roman"/>
              </a:rPr>
              <a:t>第二个是互联网化，由</a:t>
            </a:r>
            <a:r>
              <a:rPr lang="en-US" altLang="zh-CN" sz="1600" b="1" dirty="0">
                <a:latin typeface="Times New Roman"/>
                <a:cs typeface="Times New Roman"/>
              </a:rPr>
              <a:t>WWW</a:t>
            </a:r>
            <a:r>
              <a:rPr lang="zh-CN" altLang="en-US" sz="1600" b="1" dirty="0">
                <a:latin typeface="Times New Roman"/>
                <a:cs typeface="Times New Roman"/>
              </a:rPr>
              <a:t>的应用驱动，</a:t>
            </a:r>
            <a:br>
              <a:rPr lang="en-US" altLang="zh-CN" sz="1600" b="1" dirty="0">
                <a:latin typeface="Times New Roman"/>
                <a:cs typeface="Times New Roman"/>
              </a:rPr>
            </a:br>
            <a:r>
              <a:rPr lang="zh-CN" altLang="en-US" sz="1600" b="1" dirty="0">
                <a:latin typeface="Times New Roman"/>
                <a:cs typeface="Times New Roman"/>
              </a:rPr>
              <a:t>造就了</a:t>
            </a:r>
            <a:r>
              <a:rPr lang="en-US" altLang="zh-CN" sz="1600" b="1" dirty="0">
                <a:latin typeface="Times New Roman"/>
                <a:cs typeface="Times New Roman"/>
              </a:rPr>
              <a:t>BAT</a:t>
            </a:r>
            <a:r>
              <a:rPr lang="zh-CN" altLang="en-US" sz="1600" b="1" dirty="0">
                <a:latin typeface="Times New Roman"/>
                <a:cs typeface="Times New Roman"/>
              </a:rPr>
              <a:t>等巨头。移动互联网化是一个小高峰。</a:t>
            </a:r>
            <a:br>
              <a:rPr lang="en-US" altLang="zh-CN" sz="1600" b="1" dirty="0">
                <a:latin typeface="Times New Roman"/>
                <a:cs typeface="Times New Roman"/>
              </a:rPr>
            </a:br>
            <a:r>
              <a:rPr lang="zh-CN" altLang="en-US" sz="1600" b="1" dirty="0">
                <a:latin typeface="Times New Roman"/>
                <a:cs typeface="Times New Roman"/>
              </a:rPr>
              <a:t>第三个是大数据，云计算和人工智能。</a:t>
            </a:r>
            <a:br>
              <a:rPr lang="en-US" altLang="zh-CN" sz="1600" b="1" dirty="0">
                <a:latin typeface="Times New Roman"/>
                <a:cs typeface="Times New Roman"/>
              </a:rPr>
            </a:br>
            <a:r>
              <a:rPr lang="zh-CN" altLang="en-US" sz="1600" b="1" dirty="0">
                <a:latin typeface="Times New Roman"/>
                <a:cs typeface="Times New Roman"/>
              </a:rPr>
              <a:t>第三次高峰不仅仅影响信息产业，而且会驱动一次新的工业革命，因为很多行业会受到影响。</a:t>
            </a:r>
            <a:endParaRPr lang="en-US" altLang="zh-CN" sz="1600" b="1" dirty="0">
              <a:latin typeface="Times New Roman"/>
              <a:cs typeface="Times New Roman"/>
            </a:endParaRPr>
          </a:p>
          <a:p>
            <a:endParaRPr lang="en-US" altLang="zh-CN" b="1" dirty="0">
              <a:latin typeface="Times New Roman"/>
              <a:cs typeface="Times New Roman"/>
            </a:endParaRPr>
          </a:p>
          <a:p>
            <a:endParaRPr lang="en-US" altLang="zh-CN" sz="1800" b="1" dirty="0">
              <a:latin typeface="Times New Roman"/>
              <a:cs typeface="Times New Roman"/>
            </a:endParaRPr>
          </a:p>
          <a:p>
            <a:br>
              <a:rPr lang="en-US" altLang="zh-CN" sz="1800" b="1" dirty="0">
                <a:latin typeface="Times New Roman"/>
                <a:cs typeface="Times New Roman"/>
              </a:rPr>
            </a:br>
            <a:endParaRPr lang="zh-CN" altLang="en-US" dirty="0"/>
          </a:p>
        </p:txBody>
      </p:sp>
      <p:graphicFrame>
        <p:nvGraphicFramePr>
          <p:cNvPr id="4" name="表格 3">
            <a:extLst>
              <a:ext uri="{FF2B5EF4-FFF2-40B4-BE49-F238E27FC236}">
                <a16:creationId xmlns:a16="http://schemas.microsoft.com/office/drawing/2014/main" id="{AA8C7696-6D65-AD78-F37C-0C8B4854BCBB}"/>
              </a:ext>
            </a:extLst>
          </p:cNvPr>
          <p:cNvGraphicFramePr>
            <a:graphicFrameLocks noGrp="1"/>
          </p:cNvGraphicFramePr>
          <p:nvPr>
            <p:extLst>
              <p:ext uri="{D42A27DB-BD31-4B8C-83A1-F6EECF244321}">
                <p14:modId xmlns:p14="http://schemas.microsoft.com/office/powerpoint/2010/main" val="4064624540"/>
              </p:ext>
            </p:extLst>
          </p:nvPr>
        </p:nvGraphicFramePr>
        <p:xfrm>
          <a:off x="574040" y="3677920"/>
          <a:ext cx="7188200" cy="2494280"/>
        </p:xfrm>
        <a:graphic>
          <a:graphicData uri="http://schemas.openxmlformats.org/drawingml/2006/table">
            <a:tbl>
              <a:tblPr firstRow="1" bandRow="1">
                <a:tableStyleId>{5C22544A-7EE6-4342-B048-85BDC9FD1C3A}</a:tableStyleId>
              </a:tblPr>
              <a:tblGrid>
                <a:gridCol w="1797050">
                  <a:extLst>
                    <a:ext uri="{9D8B030D-6E8A-4147-A177-3AD203B41FA5}">
                      <a16:colId xmlns:a16="http://schemas.microsoft.com/office/drawing/2014/main" val="20000"/>
                    </a:ext>
                  </a:extLst>
                </a:gridCol>
                <a:gridCol w="1797050">
                  <a:extLst>
                    <a:ext uri="{9D8B030D-6E8A-4147-A177-3AD203B41FA5}">
                      <a16:colId xmlns:a16="http://schemas.microsoft.com/office/drawing/2014/main" val="20001"/>
                    </a:ext>
                  </a:extLst>
                </a:gridCol>
                <a:gridCol w="1797050">
                  <a:extLst>
                    <a:ext uri="{9D8B030D-6E8A-4147-A177-3AD203B41FA5}">
                      <a16:colId xmlns:a16="http://schemas.microsoft.com/office/drawing/2014/main" val="20002"/>
                    </a:ext>
                  </a:extLst>
                </a:gridCol>
                <a:gridCol w="1797050">
                  <a:extLst>
                    <a:ext uri="{9D8B030D-6E8A-4147-A177-3AD203B41FA5}">
                      <a16:colId xmlns:a16="http://schemas.microsoft.com/office/drawing/2014/main" val="20003"/>
                    </a:ext>
                  </a:extLst>
                </a:gridCol>
              </a:tblGrid>
              <a:tr h="370840">
                <a:tc>
                  <a:txBody>
                    <a:bodyPr/>
                    <a:lstStyle/>
                    <a:p>
                      <a:endParaRPr lang="zh-CN" altLang="en-US" dirty="0"/>
                    </a:p>
                  </a:txBody>
                  <a:tcPr/>
                </a:tc>
                <a:tc>
                  <a:txBody>
                    <a:bodyPr/>
                    <a:lstStyle/>
                    <a:p>
                      <a:r>
                        <a:rPr lang="zh-CN" altLang="en-US" dirty="0"/>
                        <a:t>第一次工业革命</a:t>
                      </a:r>
                    </a:p>
                  </a:txBody>
                  <a:tcPr/>
                </a:tc>
                <a:tc>
                  <a:txBody>
                    <a:bodyPr/>
                    <a:lstStyle/>
                    <a:p>
                      <a:r>
                        <a:rPr lang="zh-CN" altLang="en-US" dirty="0"/>
                        <a:t>第二次工业革命</a:t>
                      </a:r>
                    </a:p>
                  </a:txBody>
                  <a:tcPr/>
                </a:tc>
                <a:tc>
                  <a:txBody>
                    <a:bodyPr/>
                    <a:lstStyle/>
                    <a:p>
                      <a:r>
                        <a:rPr lang="zh-CN" altLang="en-US" dirty="0"/>
                        <a:t>第三次工业革命</a:t>
                      </a:r>
                    </a:p>
                  </a:txBody>
                  <a:tcPr/>
                </a:tc>
                <a:extLst>
                  <a:ext uri="{0D108BD9-81ED-4DB2-BD59-A6C34878D82A}">
                    <a16:rowId xmlns:a16="http://schemas.microsoft.com/office/drawing/2014/main" val="10000"/>
                  </a:ext>
                </a:extLst>
              </a:tr>
              <a:tr h="464820">
                <a:tc>
                  <a:txBody>
                    <a:bodyPr/>
                    <a:lstStyle/>
                    <a:p>
                      <a:r>
                        <a:rPr lang="zh-CN" altLang="en-US" dirty="0"/>
                        <a:t>时间</a:t>
                      </a:r>
                    </a:p>
                  </a:txBody>
                  <a:tcPr/>
                </a:tc>
                <a:tc>
                  <a:txBody>
                    <a:bodyPr/>
                    <a:lstStyle/>
                    <a:p>
                      <a:r>
                        <a:rPr lang="en-US" altLang="zh-CN" dirty="0"/>
                        <a:t>18</a:t>
                      </a:r>
                      <a:r>
                        <a:rPr lang="zh-CN" altLang="en-US" dirty="0"/>
                        <a:t>世纪</a:t>
                      </a:r>
                      <a:r>
                        <a:rPr lang="en-US" altLang="zh-CN" dirty="0"/>
                        <a:t>60</a:t>
                      </a:r>
                      <a:r>
                        <a:rPr lang="zh-CN" altLang="en-US" dirty="0"/>
                        <a:t>年代到</a:t>
                      </a:r>
                      <a:r>
                        <a:rPr lang="en-US" altLang="zh-CN" dirty="0"/>
                        <a:t>19</a:t>
                      </a:r>
                      <a:r>
                        <a:rPr lang="zh-CN" altLang="en-US" dirty="0"/>
                        <a:t>世纪</a:t>
                      </a:r>
                      <a:r>
                        <a:rPr lang="en-US" altLang="zh-CN" dirty="0"/>
                        <a:t>40</a:t>
                      </a:r>
                      <a:r>
                        <a:rPr lang="zh-CN" altLang="en-US" dirty="0"/>
                        <a:t>年代</a:t>
                      </a:r>
                    </a:p>
                  </a:txBody>
                  <a:tcPr/>
                </a:tc>
                <a:tc>
                  <a:txBody>
                    <a:bodyPr/>
                    <a:lstStyle/>
                    <a:p>
                      <a:r>
                        <a:rPr lang="en-US" altLang="zh-CN" dirty="0"/>
                        <a:t>19</a:t>
                      </a:r>
                      <a:r>
                        <a:rPr lang="zh-CN" altLang="en-US" dirty="0"/>
                        <a:t>世纪</a:t>
                      </a:r>
                      <a:r>
                        <a:rPr lang="en-US" altLang="zh-CN" dirty="0"/>
                        <a:t>70</a:t>
                      </a:r>
                      <a:r>
                        <a:rPr lang="zh-CN" altLang="en-US" dirty="0"/>
                        <a:t>年代到</a:t>
                      </a:r>
                      <a:r>
                        <a:rPr lang="en-US" altLang="zh-CN" dirty="0"/>
                        <a:t>20</a:t>
                      </a:r>
                      <a:r>
                        <a:rPr lang="zh-CN" altLang="en-US" dirty="0"/>
                        <a:t>世纪初</a:t>
                      </a:r>
                    </a:p>
                  </a:txBody>
                  <a:tcPr/>
                </a:tc>
                <a:tc>
                  <a:txBody>
                    <a:bodyPr/>
                    <a:lstStyle/>
                    <a:p>
                      <a:r>
                        <a:rPr lang="zh-CN" altLang="zh-CN" dirty="0"/>
                        <a:t>2</a:t>
                      </a:r>
                      <a:r>
                        <a:rPr lang="en-US" altLang="zh-CN" dirty="0"/>
                        <a:t>1</a:t>
                      </a:r>
                      <a:r>
                        <a:rPr lang="zh-CN" altLang="en-US" dirty="0"/>
                        <a:t>世纪初至今</a:t>
                      </a:r>
                    </a:p>
                  </a:txBody>
                  <a:tcPr/>
                </a:tc>
                <a:extLst>
                  <a:ext uri="{0D108BD9-81ED-4DB2-BD59-A6C34878D82A}">
                    <a16:rowId xmlns:a16="http://schemas.microsoft.com/office/drawing/2014/main" val="10001"/>
                  </a:ext>
                </a:extLst>
              </a:tr>
              <a:tr h="370840">
                <a:tc>
                  <a:txBody>
                    <a:bodyPr/>
                    <a:lstStyle/>
                    <a:p>
                      <a:r>
                        <a:rPr lang="zh-CN" altLang="en-US" dirty="0"/>
                        <a:t>能源</a:t>
                      </a:r>
                    </a:p>
                  </a:txBody>
                  <a:tcPr/>
                </a:tc>
                <a:tc>
                  <a:txBody>
                    <a:bodyPr/>
                    <a:lstStyle/>
                    <a:p>
                      <a:r>
                        <a:rPr lang="zh-CN" altLang="en-US" dirty="0"/>
                        <a:t>蒸汽</a:t>
                      </a:r>
                    </a:p>
                  </a:txBody>
                  <a:tcPr/>
                </a:tc>
                <a:tc>
                  <a:txBody>
                    <a:bodyPr/>
                    <a:lstStyle/>
                    <a:p>
                      <a:r>
                        <a:rPr lang="zh-CN" altLang="en-US" dirty="0"/>
                        <a:t>电力</a:t>
                      </a:r>
                    </a:p>
                  </a:txBody>
                  <a:tcPr/>
                </a:tc>
                <a:tc>
                  <a:txBody>
                    <a:bodyPr/>
                    <a:lstStyle/>
                    <a:p>
                      <a:r>
                        <a:rPr lang="zh-CN" altLang="en-US" dirty="0"/>
                        <a:t>计算</a:t>
                      </a:r>
                    </a:p>
                  </a:txBody>
                  <a:tcPr/>
                </a:tc>
                <a:extLst>
                  <a:ext uri="{0D108BD9-81ED-4DB2-BD59-A6C34878D82A}">
                    <a16:rowId xmlns:a16="http://schemas.microsoft.com/office/drawing/2014/main" val="10002"/>
                  </a:ext>
                </a:extLst>
              </a:tr>
              <a:tr h="370840">
                <a:tc>
                  <a:txBody>
                    <a:bodyPr/>
                    <a:lstStyle/>
                    <a:p>
                      <a:r>
                        <a:rPr lang="zh-CN" altLang="en-US" dirty="0"/>
                        <a:t>材料</a:t>
                      </a:r>
                    </a:p>
                  </a:txBody>
                  <a:tcPr/>
                </a:tc>
                <a:tc>
                  <a:txBody>
                    <a:bodyPr/>
                    <a:lstStyle/>
                    <a:p>
                      <a:r>
                        <a:rPr lang="zh-CN" altLang="en-US" dirty="0"/>
                        <a:t>金属</a:t>
                      </a:r>
                    </a:p>
                  </a:txBody>
                  <a:tcPr/>
                </a:tc>
                <a:tc>
                  <a:txBody>
                    <a:bodyPr/>
                    <a:lstStyle/>
                    <a:p>
                      <a:r>
                        <a:rPr lang="zh-CN" altLang="en-US" dirty="0"/>
                        <a:t>化学</a:t>
                      </a:r>
                    </a:p>
                  </a:txBody>
                  <a:tcPr/>
                </a:tc>
                <a:tc>
                  <a:txBody>
                    <a:bodyPr/>
                    <a:lstStyle/>
                    <a:p>
                      <a:r>
                        <a:rPr lang="zh-CN" altLang="en-US" dirty="0"/>
                        <a:t>数据</a:t>
                      </a:r>
                    </a:p>
                  </a:txBody>
                  <a:tcPr/>
                </a:tc>
                <a:extLst>
                  <a:ext uri="{0D108BD9-81ED-4DB2-BD59-A6C34878D82A}">
                    <a16:rowId xmlns:a16="http://schemas.microsoft.com/office/drawing/2014/main" val="10003"/>
                  </a:ext>
                </a:extLst>
              </a:tr>
              <a:tr h="370840">
                <a:tc>
                  <a:txBody>
                    <a:bodyPr/>
                    <a:lstStyle/>
                    <a:p>
                      <a:r>
                        <a:rPr lang="zh-CN" altLang="en-US" dirty="0"/>
                        <a:t>工艺</a:t>
                      </a:r>
                    </a:p>
                  </a:txBody>
                  <a:tcPr/>
                </a:tc>
                <a:tc>
                  <a:txBody>
                    <a:bodyPr/>
                    <a:lstStyle/>
                    <a:p>
                      <a:r>
                        <a:rPr lang="zh-CN" altLang="en-US" dirty="0"/>
                        <a:t>机器制造</a:t>
                      </a:r>
                    </a:p>
                  </a:txBody>
                  <a:tcPr/>
                </a:tc>
                <a:tc>
                  <a:txBody>
                    <a:bodyPr/>
                    <a:lstStyle/>
                    <a:p>
                      <a:r>
                        <a:rPr lang="zh-CN" altLang="en-US" dirty="0"/>
                        <a:t>精密仪器</a:t>
                      </a:r>
                    </a:p>
                  </a:txBody>
                  <a:tcPr/>
                </a:tc>
                <a:tc>
                  <a:txBody>
                    <a:bodyPr/>
                    <a:lstStyle/>
                    <a:p>
                      <a:r>
                        <a:rPr lang="zh-CN" altLang="en-US" dirty="0"/>
                        <a:t>证析</a:t>
                      </a:r>
                    </a:p>
                  </a:txBody>
                  <a:tcPr/>
                </a:tc>
                <a:extLst>
                  <a:ext uri="{0D108BD9-81ED-4DB2-BD59-A6C34878D82A}">
                    <a16:rowId xmlns:a16="http://schemas.microsoft.com/office/drawing/2014/main" val="10004"/>
                  </a:ext>
                </a:extLst>
              </a:tr>
              <a:tr h="370840">
                <a:tc>
                  <a:txBody>
                    <a:bodyPr/>
                    <a:lstStyle/>
                    <a:p>
                      <a:r>
                        <a:rPr lang="zh-CN" altLang="en-US" dirty="0"/>
                        <a:t>特征</a:t>
                      </a:r>
                    </a:p>
                  </a:txBody>
                  <a:tcPr/>
                </a:tc>
                <a:tc>
                  <a:txBody>
                    <a:bodyPr/>
                    <a:lstStyle/>
                    <a:p>
                      <a:r>
                        <a:rPr lang="zh-CN" altLang="en-US" dirty="0"/>
                        <a:t>规模化</a:t>
                      </a:r>
                    </a:p>
                  </a:txBody>
                  <a:tcPr/>
                </a:tc>
                <a:tc>
                  <a:txBody>
                    <a:bodyPr/>
                    <a:lstStyle/>
                    <a:p>
                      <a:r>
                        <a:rPr lang="zh-CN" altLang="en-US" dirty="0"/>
                        <a:t>自动化</a:t>
                      </a:r>
                    </a:p>
                  </a:txBody>
                  <a:tcPr/>
                </a:tc>
                <a:tc>
                  <a:txBody>
                    <a:bodyPr/>
                    <a:lstStyle/>
                    <a:p>
                      <a:r>
                        <a:rPr lang="zh-CN" altLang="en-US" dirty="0"/>
                        <a:t>个性化</a:t>
                      </a:r>
                    </a:p>
                  </a:txBody>
                  <a:tcPr/>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369C90F1-DDBE-D8B1-536E-EE918B8FA038}"/>
              </a:ext>
            </a:extLst>
          </p:cNvPr>
          <p:cNvSpPr txBox="1"/>
          <p:nvPr/>
        </p:nvSpPr>
        <p:spPr>
          <a:xfrm>
            <a:off x="2774633" y="3308588"/>
            <a:ext cx="2028508" cy="369332"/>
          </a:xfrm>
          <a:prstGeom prst="rect">
            <a:avLst/>
          </a:prstGeom>
          <a:noFill/>
        </p:spPr>
        <p:txBody>
          <a:bodyPr wrap="none" rtlCol="0">
            <a:spAutoFit/>
          </a:bodyPr>
          <a:lstStyle/>
          <a:p>
            <a:r>
              <a:rPr kumimoji="1" lang="zh-CN" altLang="en-US" b="1" dirty="0"/>
              <a:t>对比三次工业革命</a:t>
            </a:r>
          </a:p>
        </p:txBody>
      </p:sp>
    </p:spTree>
    <p:extLst>
      <p:ext uri="{BB962C8B-B14F-4D97-AF65-F5344CB8AC3E}">
        <p14:creationId xmlns:p14="http://schemas.microsoft.com/office/powerpoint/2010/main" val="4053890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08117E9C-CC83-A3D6-E892-D8661D96EA00}"/>
              </a:ext>
            </a:extLst>
          </p:cNvPr>
          <p:cNvSpPr txBox="1">
            <a:spLocks/>
          </p:cNvSpPr>
          <p:nvPr/>
        </p:nvSpPr>
        <p:spPr>
          <a:xfrm>
            <a:off x="6182566" y="3040422"/>
            <a:ext cx="2567734" cy="224277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sp>
        <p:nvSpPr>
          <p:cNvPr id="3" name="文本框 2">
            <a:extLst>
              <a:ext uri="{FF2B5EF4-FFF2-40B4-BE49-F238E27FC236}">
                <a16:creationId xmlns:a16="http://schemas.microsoft.com/office/drawing/2014/main" id="{B3BAF8CE-467D-94F3-353E-CB2ADA9F6036}"/>
              </a:ext>
            </a:extLst>
          </p:cNvPr>
          <p:cNvSpPr txBox="1"/>
          <p:nvPr/>
        </p:nvSpPr>
        <p:spPr>
          <a:xfrm>
            <a:off x="796953" y="1174184"/>
            <a:ext cx="4003853" cy="4247317"/>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err="1"/>
              <a:t>数据</a:t>
            </a:r>
            <a:r>
              <a:rPr kumimoji="1" lang="zh-CN" altLang="en-US" dirty="0"/>
              <a:t>是大数据时代的</a:t>
            </a:r>
            <a:r>
              <a:rPr kumimoji="1" lang="zh-CN" altLang="en-US" b="1" i="1" dirty="0"/>
              <a:t>新材料</a:t>
            </a:r>
            <a:r>
              <a:rPr kumimoji="1" lang="zh-CN" altLang="en-US" dirty="0"/>
              <a:t>：</a:t>
            </a:r>
            <a:endParaRPr kumimoji="1" lang="en-US" altLang="zh-CN" dirty="0"/>
          </a:p>
          <a:p>
            <a:endParaRPr kumimoji="1" lang="en-US" altLang="zh-CN" dirty="0"/>
          </a:p>
          <a:p>
            <a:r>
              <a:rPr kumimoji="1" lang="zh-CN" altLang="en-US" dirty="0"/>
              <a:t>我们生产数据产品，提供基于数据的服务，都是建立在原始数据</a:t>
            </a:r>
            <a:r>
              <a:rPr kumimoji="1" lang="en-US" altLang="zh-CN" dirty="0"/>
              <a:t>(raw data)</a:t>
            </a:r>
            <a:r>
              <a:rPr kumimoji="1" lang="zh-CN" altLang="en-US" dirty="0"/>
              <a:t>的基础上。</a:t>
            </a:r>
            <a:endParaRPr kumimoji="1" lang="en-US" altLang="zh-CN" dirty="0"/>
          </a:p>
          <a:p>
            <a:endParaRPr kumimoji="1" lang="en-US" altLang="zh-CN" dirty="0"/>
          </a:p>
          <a:p>
            <a:r>
              <a:rPr kumimoji="1" lang="zh-CN" altLang="en-US" dirty="0"/>
              <a:t>认识到数据的基础地位，每一个企事业单位，高校和科研院所，政府机构都有责任把数据保留存储下来。</a:t>
            </a:r>
            <a:endParaRPr kumimoji="1" lang="en-US" altLang="zh-CN" dirty="0"/>
          </a:p>
          <a:p>
            <a:endParaRPr kumimoji="1" lang="en-US" altLang="zh-CN" dirty="0"/>
          </a:p>
          <a:p>
            <a:r>
              <a:rPr kumimoji="1" lang="zh-CN" altLang="en-US" dirty="0"/>
              <a:t>数到用时方恨少。</a:t>
            </a:r>
            <a:endParaRPr kumimoji="1" lang="en-US" altLang="zh-CN" dirty="0"/>
          </a:p>
          <a:p>
            <a:r>
              <a:rPr kumimoji="1" lang="zh-CN" altLang="en-US" dirty="0"/>
              <a:t>建立数据的战略储备，在安全的条件下，尽可能的向社会开放。</a:t>
            </a:r>
            <a:endParaRPr kumimoji="1" lang="en-US" altLang="zh-CN" dirty="0"/>
          </a:p>
        </p:txBody>
      </p:sp>
      <p:pic>
        <p:nvPicPr>
          <p:cNvPr id="4" name="图片 3" descr="屏幕快照 2019-03-04 下午8.56.10.png">
            <a:extLst>
              <a:ext uri="{FF2B5EF4-FFF2-40B4-BE49-F238E27FC236}">
                <a16:creationId xmlns:a16="http://schemas.microsoft.com/office/drawing/2014/main" id="{C03EB087-AF15-3AE0-F37A-02EB3E4C7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675" y="2395220"/>
            <a:ext cx="2917466" cy="2067560"/>
          </a:xfrm>
          <a:prstGeom prst="rect">
            <a:avLst/>
          </a:prstGeom>
        </p:spPr>
      </p:pic>
    </p:spTree>
    <p:extLst>
      <p:ext uri="{BB962C8B-B14F-4D97-AF65-F5344CB8AC3E}">
        <p14:creationId xmlns:p14="http://schemas.microsoft.com/office/powerpoint/2010/main" val="386005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FDE9C9E6-C3C2-03FF-9E2B-48FAD28C05DE}"/>
              </a:ext>
            </a:extLst>
          </p:cNvPr>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sp>
        <p:nvSpPr>
          <p:cNvPr id="3" name="文本框 2">
            <a:extLst>
              <a:ext uri="{FF2B5EF4-FFF2-40B4-BE49-F238E27FC236}">
                <a16:creationId xmlns:a16="http://schemas.microsoft.com/office/drawing/2014/main" id="{50E16F39-344F-FE5F-3693-B83F8DC5A18E}"/>
              </a:ext>
            </a:extLst>
          </p:cNvPr>
          <p:cNvSpPr txBox="1"/>
          <p:nvPr/>
        </p:nvSpPr>
        <p:spPr>
          <a:xfrm>
            <a:off x="165101" y="1333500"/>
            <a:ext cx="4089399" cy="3416320"/>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err="1"/>
              <a:t>证析</a:t>
            </a:r>
            <a:r>
              <a:rPr kumimoji="1" lang="zh-CN" altLang="en-US" dirty="0"/>
              <a:t>是大数据时代的先进工艺技术：</a:t>
            </a:r>
            <a:endParaRPr kumimoji="1" lang="en-US" altLang="zh-CN" dirty="0"/>
          </a:p>
          <a:p>
            <a:endParaRPr kumimoji="1" lang="en-US" altLang="zh-CN" dirty="0"/>
          </a:p>
          <a:p>
            <a:r>
              <a:rPr kumimoji="1" lang="zh-CN" altLang="en-US" dirty="0"/>
              <a:t>商品具有排他性，你有我没有。</a:t>
            </a:r>
            <a:endParaRPr kumimoji="1" lang="en-US" altLang="zh-CN" dirty="0"/>
          </a:p>
          <a:p>
            <a:r>
              <a:rPr kumimoji="1" lang="zh-CN" altLang="en-US" dirty="0"/>
              <a:t>数据具有共享性，大家都可以得到。</a:t>
            </a:r>
            <a:endParaRPr kumimoji="1" lang="en-US" altLang="zh-CN" dirty="0"/>
          </a:p>
          <a:p>
            <a:endParaRPr kumimoji="1" lang="en-US" altLang="zh-CN" dirty="0"/>
          </a:p>
          <a:p>
            <a:r>
              <a:rPr kumimoji="1" lang="zh-CN" altLang="en-US" dirty="0"/>
              <a:t>所谓证析就是大数据分析。基于海量数据进行实证分析，并得到洞见。</a:t>
            </a:r>
            <a:endParaRPr kumimoji="1" lang="en-US" altLang="zh-CN" dirty="0"/>
          </a:p>
          <a:p>
            <a:endParaRPr kumimoji="1" lang="en-US" altLang="zh-CN" dirty="0"/>
          </a:p>
          <a:p>
            <a:r>
              <a:rPr kumimoji="1" lang="zh-CN" altLang="en-US" dirty="0"/>
              <a:t>新的就业机会：数据科学家，数据工程师。</a:t>
            </a:r>
            <a:endParaRPr kumimoji="1" lang="en-US" altLang="zh-CN" dirty="0"/>
          </a:p>
        </p:txBody>
      </p:sp>
      <p:pic>
        <p:nvPicPr>
          <p:cNvPr id="4" name="图片 3" descr="屏幕快照 2019-03-04 下午9.00.25.png">
            <a:extLst>
              <a:ext uri="{FF2B5EF4-FFF2-40B4-BE49-F238E27FC236}">
                <a16:creationId xmlns:a16="http://schemas.microsoft.com/office/drawing/2014/main" id="{5B540ECE-A126-7AE9-E960-F8DF32282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113" y="2010134"/>
            <a:ext cx="4419600" cy="2498365"/>
          </a:xfrm>
          <a:prstGeom prst="rect">
            <a:avLst/>
          </a:prstGeom>
        </p:spPr>
      </p:pic>
    </p:spTree>
    <p:extLst>
      <p:ext uri="{BB962C8B-B14F-4D97-AF65-F5344CB8AC3E}">
        <p14:creationId xmlns:p14="http://schemas.microsoft.com/office/powerpoint/2010/main" val="227202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10" name="Title 1">
            <a:extLst>
              <a:ext uri="{FF2B5EF4-FFF2-40B4-BE49-F238E27FC236}">
                <a16:creationId xmlns:a16="http://schemas.microsoft.com/office/drawing/2014/main" id="{6B4F7815-61DE-1524-F2D7-53A1D0B4CFE4}"/>
              </a:ext>
            </a:extLst>
          </p:cNvPr>
          <p:cNvSpPr txBox="1">
            <a:spLocks/>
          </p:cNvSpPr>
          <p:nvPr/>
        </p:nvSpPr>
        <p:spPr>
          <a:xfrm>
            <a:off x="153990" y="1333500"/>
            <a:ext cx="5256210" cy="3848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br>
              <a:rPr lang="en-US" altLang="zh-CN" sz="1800" b="1">
                <a:latin typeface="Times New Roman"/>
                <a:cs typeface="Times New Roman"/>
              </a:rPr>
            </a:br>
            <a:br>
              <a:rPr lang="en-US" altLang="zh-CN" sz="1800" b="1">
                <a:latin typeface="Times New Roman"/>
                <a:cs typeface="Times New Roman"/>
              </a:rPr>
            </a:br>
            <a:endParaRPr lang="en-US" sz="1800" dirty="0">
              <a:latin typeface="+mn-ea"/>
              <a:ea typeface="+mn-ea"/>
            </a:endParaRPr>
          </a:p>
        </p:txBody>
      </p:sp>
      <p:sp>
        <p:nvSpPr>
          <p:cNvPr id="11" name="Title 1">
            <a:extLst>
              <a:ext uri="{FF2B5EF4-FFF2-40B4-BE49-F238E27FC236}">
                <a16:creationId xmlns:a16="http://schemas.microsoft.com/office/drawing/2014/main" id="{EA9F2116-D18A-8B3F-2DB3-6BD9FC749CE4}"/>
              </a:ext>
            </a:extLst>
          </p:cNvPr>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sp>
        <p:nvSpPr>
          <p:cNvPr id="12" name="文本框 11">
            <a:extLst>
              <a:ext uri="{FF2B5EF4-FFF2-40B4-BE49-F238E27FC236}">
                <a16:creationId xmlns:a16="http://schemas.microsoft.com/office/drawing/2014/main" id="{C3BBA8FF-C773-40C4-CC70-1D38DFADC232}"/>
              </a:ext>
            </a:extLst>
          </p:cNvPr>
          <p:cNvSpPr txBox="1"/>
          <p:nvPr/>
        </p:nvSpPr>
        <p:spPr>
          <a:xfrm>
            <a:off x="165101" y="1333500"/>
            <a:ext cx="4089399" cy="4247317"/>
          </a:xfrm>
          <a:prstGeom prst="rect">
            <a:avLst/>
          </a:prstGeom>
          <a:noFill/>
        </p:spPr>
        <p:txBody>
          <a:bodyPr wrap="square" rtlCol="0">
            <a:spAutoFit/>
          </a:bodyPr>
          <a:lstStyle/>
          <a:p>
            <a:r>
              <a:rPr kumimoji="1" lang="zh-CN" altLang="en-US" dirty="0"/>
              <a:t>大数据</a:t>
            </a:r>
            <a:endParaRPr kumimoji="1" lang="en-US" altLang="zh-CN" dirty="0"/>
          </a:p>
          <a:p>
            <a:endParaRPr kumimoji="1" lang="en-US" altLang="zh-CN" dirty="0"/>
          </a:p>
          <a:p>
            <a:r>
              <a:rPr kumimoji="1" lang="en-US" altLang="en-US" b="1" i="1" dirty="0"/>
              <a:t>个性化</a:t>
            </a:r>
            <a:r>
              <a:rPr kumimoji="1" lang="zh-CN" altLang="en-US" dirty="0"/>
              <a:t>是大数据时代的最显著的商业特征：</a:t>
            </a:r>
            <a:endParaRPr kumimoji="1" lang="en-US" altLang="zh-CN" dirty="0"/>
          </a:p>
          <a:p>
            <a:endParaRPr kumimoji="1" lang="en-US" altLang="zh-CN" dirty="0"/>
          </a:p>
          <a:p>
            <a:r>
              <a:rPr kumimoji="1" lang="zh-CN" altLang="en-US" dirty="0"/>
              <a:t>大数据时代最显著的商业特征是个性化，为每一个终端消费者提供专属的产品和服务。</a:t>
            </a:r>
            <a:endParaRPr kumimoji="1" lang="en-US" altLang="zh-CN" dirty="0"/>
          </a:p>
          <a:p>
            <a:endParaRPr kumimoji="1" lang="en-US" altLang="zh-CN" dirty="0"/>
          </a:p>
          <a:p>
            <a:r>
              <a:rPr kumimoji="1" lang="en-US" altLang="zh-CN" dirty="0"/>
              <a:t>“</a:t>
            </a:r>
            <a:r>
              <a:rPr kumimoji="1" lang="zh-CN" altLang="en-US" dirty="0"/>
              <a:t>商业属于个性化的</a:t>
            </a:r>
            <a:r>
              <a:rPr kumimoji="1" lang="en-US" altLang="zh-CN" dirty="0"/>
              <a:t>”</a:t>
            </a:r>
            <a:r>
              <a:rPr kumimoji="1" lang="zh-CN" altLang="en-US" dirty="0"/>
              <a:t>，市场细分满足不能消费者的目标。</a:t>
            </a:r>
            <a:endParaRPr kumimoji="1" lang="en-US" altLang="zh-CN" dirty="0"/>
          </a:p>
          <a:p>
            <a:endParaRPr kumimoji="1" lang="en-US" altLang="zh-CN" dirty="0"/>
          </a:p>
          <a:p>
            <a:r>
              <a:rPr kumimoji="1" lang="zh-CN" altLang="en-US" dirty="0"/>
              <a:t>比如通过个人基因序列的分析，能够分析某个个体早期可能患有某些疾病的风险，进行个性化的治疗。</a:t>
            </a:r>
            <a:endParaRPr kumimoji="1" lang="en-US" altLang="zh-CN" dirty="0"/>
          </a:p>
        </p:txBody>
      </p:sp>
      <p:sp>
        <p:nvSpPr>
          <p:cNvPr id="13" name="文本框 12">
            <a:extLst>
              <a:ext uri="{FF2B5EF4-FFF2-40B4-BE49-F238E27FC236}">
                <a16:creationId xmlns:a16="http://schemas.microsoft.com/office/drawing/2014/main" id="{743E25A5-0282-7120-8841-E7D281E53D48}"/>
              </a:ext>
            </a:extLst>
          </p:cNvPr>
          <p:cNvSpPr txBox="1"/>
          <p:nvPr/>
        </p:nvSpPr>
        <p:spPr>
          <a:xfrm>
            <a:off x="4254500" y="1468735"/>
            <a:ext cx="4495800" cy="2862323"/>
          </a:xfrm>
          <a:prstGeom prst="rect">
            <a:avLst/>
          </a:prstGeom>
          <a:noFill/>
        </p:spPr>
        <p:txBody>
          <a:bodyPr wrap="square" rtlCol="0">
            <a:spAutoFit/>
          </a:bodyPr>
          <a:lstStyle/>
          <a:p>
            <a:r>
              <a:rPr kumimoji="1" lang="zh-CN" altLang="en-US" dirty="0"/>
              <a:t>好莱坞知名女星：安吉丽娜</a:t>
            </a:r>
            <a:r>
              <a:rPr kumimoji="1" lang="en-US" altLang="zh-CN" dirty="0"/>
              <a:t> </a:t>
            </a:r>
            <a:r>
              <a:rPr kumimoji="1" lang="zh-CN" altLang="en-US" dirty="0"/>
              <a:t>朱莉由基因测序技术发现其携带某种错误基因，有</a:t>
            </a:r>
            <a:r>
              <a:rPr kumimoji="1" lang="en-US" altLang="zh-CN" dirty="0"/>
              <a:t>87%</a:t>
            </a:r>
            <a:r>
              <a:rPr kumimoji="1" lang="zh-CN" altLang="en-US" dirty="0"/>
              <a:t>的可能性患有乳腺癌。勇敢的朱莉进行了乳腺切除手术，从而避免了未来患癌症的风险。史蒂夫</a:t>
            </a:r>
            <a:r>
              <a:rPr kumimoji="1" lang="en-US" altLang="zh-CN" dirty="0"/>
              <a:t> </a:t>
            </a:r>
            <a:r>
              <a:rPr kumimoji="1" lang="zh-CN" altLang="en-US" dirty="0"/>
              <a:t>乔布斯对自己的</a:t>
            </a:r>
            <a:r>
              <a:rPr kumimoji="1" lang="en-US" altLang="zh-CN" dirty="0"/>
              <a:t>DNA</a:t>
            </a:r>
            <a:r>
              <a:rPr kumimoji="1" lang="zh-CN" altLang="en-US" dirty="0"/>
              <a:t>进行了测序，一般人患胰腺癌仅能存活几个月，而针对性的治疗使得其生命延续了</a:t>
            </a:r>
            <a:r>
              <a:rPr kumimoji="1" lang="en-US" altLang="zh-CN" dirty="0"/>
              <a:t>9</a:t>
            </a:r>
            <a:r>
              <a:rPr kumimoji="1" lang="zh-CN" altLang="en-US" dirty="0"/>
              <a:t>年。未来随着技术的成熟，个性化医疗的成本会下降，普通人也可以享用。</a:t>
            </a:r>
            <a:endParaRPr kumimoji="1" lang="en-US" altLang="zh-CN" dirty="0"/>
          </a:p>
          <a:p>
            <a:endParaRPr kumimoji="1" lang="zh-CN" altLang="en-US" dirty="0"/>
          </a:p>
        </p:txBody>
      </p:sp>
      <p:pic>
        <p:nvPicPr>
          <p:cNvPr id="14" name="图片 13" descr="屏幕快照 2019-03-04 下午9.10.25.png">
            <a:extLst>
              <a:ext uri="{FF2B5EF4-FFF2-40B4-BE49-F238E27FC236}">
                <a16:creationId xmlns:a16="http://schemas.microsoft.com/office/drawing/2014/main" id="{8E40E8BD-B03F-51E2-5BA2-10E5CC8D6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713" y="4000500"/>
            <a:ext cx="3592463" cy="2184400"/>
          </a:xfrm>
          <a:prstGeom prst="rect">
            <a:avLst/>
          </a:prstGeom>
        </p:spPr>
      </p:pic>
    </p:spTree>
    <p:extLst>
      <p:ext uri="{BB962C8B-B14F-4D97-AF65-F5344CB8AC3E}">
        <p14:creationId xmlns:p14="http://schemas.microsoft.com/office/powerpoint/2010/main" val="2958556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2F47FC37-A99B-503C-EF42-84BF4E639FCF}"/>
              </a:ext>
            </a:extLst>
          </p:cNvPr>
          <p:cNvSpPr txBox="1">
            <a:spLocks/>
          </p:cNvSpPr>
          <p:nvPr/>
        </p:nvSpPr>
        <p:spPr>
          <a:xfrm>
            <a:off x="153990" y="1333500"/>
            <a:ext cx="5192710" cy="4089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latin typeface="Times New Roman"/>
                <a:cs typeface="Times New Roman"/>
              </a:rPr>
              <a:t>大数据的定义</a:t>
            </a:r>
            <a:br>
              <a:rPr lang="en-US" altLang="zh-CN" sz="1800" b="1">
                <a:latin typeface="Times New Roman"/>
                <a:cs typeface="Times New Roman"/>
              </a:rPr>
            </a:br>
            <a:br>
              <a:rPr lang="en-US" altLang="zh-CN" sz="1800" b="1">
                <a:latin typeface="Times New Roman"/>
                <a:cs typeface="Times New Roman"/>
              </a:rPr>
            </a:br>
            <a:r>
              <a:rPr lang="zh-CN" altLang="en-US" sz="1800"/>
              <a:t>大数据（</a:t>
            </a:r>
            <a:r>
              <a:rPr lang="en-US" altLang="zh-CN" sz="1800"/>
              <a:t>Big Data</a:t>
            </a:r>
            <a:r>
              <a:rPr lang="zh-CN" altLang="en-US" sz="1800"/>
              <a:t>）是指大小超出了常用的软件工具在运行时间内可以承受的收集、管理和处理数据能力的数据集。大数据是目前存储模式和计算模式与能力不能满足存储与处理现有数据集规模这一现状而产生的相对概念。</a:t>
            </a:r>
            <a:br>
              <a:rPr lang="en-US" altLang="zh-CN" sz="1800"/>
            </a:br>
            <a:br>
              <a:rPr lang="en-US" altLang="zh-CN" sz="1800"/>
            </a:br>
            <a:br>
              <a:rPr lang="en-US" altLang="zh-CN" sz="1800" b="1">
                <a:latin typeface="Times New Roman"/>
                <a:cs typeface="Times New Roman"/>
              </a:rPr>
            </a:br>
            <a:r>
              <a:rPr lang="zh-CN" altLang="en-US" sz="1800" b="1">
                <a:latin typeface="Times New Roman"/>
                <a:cs typeface="Times New Roman"/>
              </a:rPr>
              <a:t>大数据是一种新兴的规模庞大而且复杂的数据集，传统的数据处理程序并不足以应对。这些挑战包括感知，存储，转换，预处理，分析，共享，可视化，查询等各种数据分析任务。</a:t>
            </a:r>
            <a:endParaRPr lang="en-US" sz="1800" dirty="0">
              <a:latin typeface="+mn-ea"/>
              <a:ea typeface="+mn-ea"/>
            </a:endParaRPr>
          </a:p>
        </p:txBody>
      </p:sp>
      <p:sp>
        <p:nvSpPr>
          <p:cNvPr id="3" name="Title 1">
            <a:extLst>
              <a:ext uri="{FF2B5EF4-FFF2-40B4-BE49-F238E27FC236}">
                <a16:creationId xmlns:a16="http://schemas.microsoft.com/office/drawing/2014/main" id="{ECD7F7D0-681D-BDD7-3758-E80CC9837ADE}"/>
              </a:ext>
            </a:extLst>
          </p:cNvPr>
          <p:cNvSpPr txBox="1">
            <a:spLocks/>
          </p:cNvSpPr>
          <p:nvPr/>
        </p:nvSpPr>
        <p:spPr>
          <a:xfrm>
            <a:off x="4787901" y="203200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pic>
        <p:nvPicPr>
          <p:cNvPr id="4" name="图片 3" descr="屏幕快照 2019-03-04 下午9.29.11.png">
            <a:extLst>
              <a:ext uri="{FF2B5EF4-FFF2-40B4-BE49-F238E27FC236}">
                <a16:creationId xmlns:a16="http://schemas.microsoft.com/office/drawing/2014/main" id="{651D4B82-FC35-FF50-63E9-0C02C4314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700" y="1537440"/>
            <a:ext cx="3797300" cy="3034559"/>
          </a:xfrm>
          <a:prstGeom prst="rect">
            <a:avLst/>
          </a:prstGeom>
        </p:spPr>
      </p:pic>
    </p:spTree>
    <p:extLst>
      <p:ext uri="{BB962C8B-B14F-4D97-AF65-F5344CB8AC3E}">
        <p14:creationId xmlns:p14="http://schemas.microsoft.com/office/powerpoint/2010/main" val="1976833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7B18A937-0135-CC8A-58F1-02DF22103F3F}"/>
              </a:ext>
            </a:extLst>
          </p:cNvPr>
          <p:cNvSpPr txBox="1"/>
          <p:nvPr/>
        </p:nvSpPr>
        <p:spPr>
          <a:xfrm>
            <a:off x="990599" y="1507064"/>
            <a:ext cx="6868709" cy="3970318"/>
          </a:xfrm>
          <a:prstGeom prst="rect">
            <a:avLst/>
          </a:prstGeom>
          <a:noFill/>
        </p:spPr>
        <p:txBody>
          <a:bodyPr wrap="square">
            <a:spAutoFit/>
          </a:bodyPr>
          <a:lstStyle/>
          <a:p>
            <a:r>
              <a:rPr lang="zh-CN" altLang="en-US" sz="1800" b="1" dirty="0">
                <a:latin typeface="Times New Roman"/>
                <a:cs typeface="Times New Roman"/>
              </a:rPr>
              <a:t>大数据的特征</a:t>
            </a:r>
            <a:r>
              <a:rPr lang="en-US" altLang="zh-CN" sz="1800" b="1" dirty="0">
                <a:latin typeface="Times New Roman"/>
                <a:cs typeface="Times New Roman"/>
              </a:rPr>
              <a:t>4V</a:t>
            </a:r>
            <a:r>
              <a:rPr lang="zh-CN" altLang="en-US" sz="1800" b="1" dirty="0">
                <a:latin typeface="Times New Roman"/>
                <a:cs typeface="Times New Roman"/>
              </a:rPr>
              <a:t> </a:t>
            </a:r>
            <a:br>
              <a:rPr lang="zh-CN" altLang="en-US" sz="1800" b="1" dirty="0">
                <a:latin typeface="Times New Roman"/>
                <a:cs typeface="Times New Roman"/>
              </a:rPr>
            </a:b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规模性</a:t>
            </a:r>
            <a:r>
              <a:rPr lang="en-US" altLang="zh-CN" sz="1800" b="1" dirty="0">
                <a:latin typeface="Times New Roman" panose="02020603050405020304" pitchFamily="18" charset="0"/>
                <a:cs typeface="Times New Roman" panose="02020603050405020304" pitchFamily="18" charset="0"/>
              </a:rPr>
              <a:t>(Volume):</a:t>
            </a:r>
            <a:r>
              <a:rPr lang="zh-CN" altLang="en-US" sz="1800" b="1" dirty="0">
                <a:latin typeface="Times New Roman" panose="02020603050405020304" pitchFamily="18" charset="0"/>
                <a:cs typeface="Times New Roman" panose="02020603050405020304" pitchFamily="18" charset="0"/>
              </a:rPr>
              <a:t>不是</a:t>
            </a:r>
            <a:r>
              <a:rPr lang="en-US" altLang="zh-CN" sz="1800" b="1" dirty="0">
                <a:latin typeface="Times New Roman" panose="02020603050405020304" pitchFamily="18" charset="0"/>
                <a:cs typeface="Times New Roman" panose="02020603050405020304" pitchFamily="18" charset="0"/>
              </a:rPr>
              <a:t>TB,</a:t>
            </a:r>
            <a:r>
              <a:rPr lang="zh-CN" altLang="en-US" sz="1800" b="1" dirty="0">
                <a:latin typeface="Times New Roman" panose="02020603050405020304" pitchFamily="18" charset="0"/>
                <a:cs typeface="Times New Roman" panose="02020603050405020304" pitchFamily="18" charset="0"/>
              </a:rPr>
              <a:t>而是</a:t>
            </a:r>
            <a:r>
              <a:rPr lang="en-US" altLang="zh-CN" sz="1800" dirty="0">
                <a:latin typeface="Times New Roman" panose="02020603050405020304" pitchFamily="18" charset="0"/>
                <a:ea typeface="+mn-ea"/>
                <a:cs typeface="Times New Roman" panose="02020603050405020304" pitchFamily="18" charset="0"/>
              </a:rPr>
              <a:t>PB,EB</a:t>
            </a:r>
            <a:r>
              <a:rPr lang="zh-CN" altLang="en-US" sz="1800" b="1" dirty="0">
                <a:latin typeface="Times New Roman" panose="02020603050405020304" pitchFamily="18" charset="0"/>
                <a:cs typeface="Times New Roman" panose="02020603050405020304" pitchFamily="18" charset="0"/>
              </a:rPr>
              <a:t>或</a:t>
            </a:r>
            <a:r>
              <a:rPr lang="en-US" altLang="zh-CN" sz="1800" b="1" dirty="0">
                <a:latin typeface="Times New Roman" panose="02020603050405020304" pitchFamily="18" charset="0"/>
                <a:cs typeface="Times New Roman" panose="02020603050405020304" pitchFamily="18" charset="0"/>
              </a:rPr>
              <a:t>ZB</a:t>
            </a:r>
            <a:r>
              <a:rPr lang="zh-CN" altLang="en-US" sz="1800" b="1" dirty="0">
                <a:latin typeface="Times New Roman" panose="02020603050405020304" pitchFamily="18" charset="0"/>
                <a:cs typeface="Times New Roman" panose="02020603050405020304" pitchFamily="18" charset="0"/>
              </a:rPr>
              <a:t>。</a:t>
            </a:r>
            <a:br>
              <a:rPr lang="en-US" altLang="zh-CN" sz="1800" b="1" dirty="0">
                <a:latin typeface="Times New Roman" panose="02020603050405020304" pitchFamily="18" charset="0"/>
                <a:cs typeface="Times New Roman" panose="02020603050405020304" pitchFamily="18" charset="0"/>
              </a:rPr>
            </a:br>
            <a:br>
              <a:rPr lang="en-US" altLang="zh-CN"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多样性</a:t>
            </a:r>
            <a:r>
              <a:rPr lang="en-US" altLang="zh-CN" sz="1800" b="1" dirty="0">
                <a:latin typeface="Times New Roman" panose="02020603050405020304" pitchFamily="18" charset="0"/>
                <a:cs typeface="Times New Roman" panose="02020603050405020304" pitchFamily="18" charset="0"/>
              </a:rPr>
              <a:t>(Variety):</a:t>
            </a:r>
            <a:r>
              <a:rPr lang="zh-CN" altLang="en-US" sz="1800" dirty="0">
                <a:latin typeface="Times New Roman" panose="02020603050405020304" pitchFamily="18" charset="0"/>
                <a:cs typeface="Times New Roman" panose="02020603050405020304" pitchFamily="18" charset="0"/>
              </a:rPr>
              <a:t>大数据的类型可以包括网络日志、音频、视频、图片、地理位置信息等，具有异构性和多样性。</a:t>
            </a:r>
            <a:br>
              <a:rPr lang="en-US" altLang="zh-CN" sz="1800" dirty="0">
                <a:latin typeface="Times New Roman" panose="02020603050405020304" pitchFamily="18" charset="0"/>
                <a:cs typeface="Times New Roman" panose="02020603050405020304" pitchFamily="18" charset="0"/>
              </a:rPr>
            </a:br>
            <a:br>
              <a:rPr lang="en-US" altLang="zh-CN" sz="1800"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高速性</a:t>
            </a:r>
            <a:r>
              <a:rPr lang="en-US" altLang="zh-CN" sz="1800" b="1" dirty="0">
                <a:latin typeface="Times New Roman" panose="02020603050405020304" pitchFamily="18" charset="0"/>
                <a:cs typeface="Times New Roman" panose="02020603050405020304" pitchFamily="18" charset="0"/>
              </a:rPr>
              <a:t>(Velocity)</a:t>
            </a:r>
            <a:r>
              <a:rPr lang="zh-CN" altLang="en-US" sz="1800" dirty="0">
                <a:latin typeface="Times New Roman" panose="02020603050405020304" pitchFamily="18" charset="0"/>
                <a:cs typeface="Times New Roman" panose="02020603050405020304" pitchFamily="18" charset="0"/>
              </a:rPr>
              <a:t>：处理速度快，时效性要求高，需要实时分析而非批量式分析，数据的输入、处理和分析连贯性地处理，这是大数据区分于传统数据挖掘最显著的特征。</a:t>
            </a:r>
            <a:br>
              <a:rPr lang="en-US" altLang="zh-CN" sz="1800" dirty="0">
                <a:latin typeface="Times New Roman" panose="02020603050405020304" pitchFamily="18" charset="0"/>
                <a:cs typeface="Times New Roman" panose="02020603050405020304" pitchFamily="18" charset="0"/>
              </a:rPr>
            </a:br>
            <a:br>
              <a:rPr lang="en-US" altLang="zh-CN" sz="1800" b="1" dirty="0">
                <a:latin typeface="Times New Roman" panose="02020603050405020304" pitchFamily="18" charset="0"/>
                <a:cs typeface="Times New Roman" panose="02020603050405020304" pitchFamily="18" charset="0"/>
              </a:rPr>
            </a:br>
            <a:r>
              <a:rPr lang="zh-TW" altLang="en-US" sz="1800" b="1" dirty="0">
                <a:latin typeface="Times New Roman" panose="02020603050405020304" pitchFamily="18" charset="0"/>
                <a:cs typeface="Times New Roman" panose="02020603050405020304" pitchFamily="18" charset="0"/>
              </a:rPr>
              <a:t>价值高</a:t>
            </a:r>
            <a:r>
              <a:rPr lang="en-US" altLang="zh-TW" sz="1800" b="1" dirty="0">
                <a:latin typeface="Times New Roman" panose="02020603050405020304" pitchFamily="18" charset="0"/>
                <a:cs typeface="Times New Roman" panose="02020603050405020304" pitchFamily="18" charset="0"/>
              </a:rPr>
              <a:t>(Value):</a:t>
            </a:r>
            <a:r>
              <a:rPr lang="zh-CN" altLang="en-US" sz="1800" dirty="0">
                <a:latin typeface="Times New Roman" panose="02020603050405020304" pitchFamily="18" charset="0"/>
                <a:cs typeface="Times New Roman" panose="02020603050405020304" pitchFamily="18" charset="0"/>
              </a:rPr>
              <a:t>大数据分析可以从中得出高价值的数据内容，帮助我们进行更好的研究。因此我们需要对未来趋势与模式做可预测分析，利用机器学习、人工智能等进行深度复杂分析。</a:t>
            </a:r>
            <a:endParaRPr lang="zh-CN" altLang="en-US" dirty="0"/>
          </a:p>
        </p:txBody>
      </p:sp>
    </p:spTree>
    <p:extLst>
      <p:ext uri="{BB962C8B-B14F-4D97-AF65-F5344CB8AC3E}">
        <p14:creationId xmlns:p14="http://schemas.microsoft.com/office/powerpoint/2010/main" val="3249457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Title 1">
            <a:extLst>
              <a:ext uri="{FF2B5EF4-FFF2-40B4-BE49-F238E27FC236}">
                <a16:creationId xmlns:a16="http://schemas.microsoft.com/office/drawing/2014/main" id="{B97481A4-F3A2-9BA2-088E-E44DEA93B21D}"/>
              </a:ext>
            </a:extLst>
          </p:cNvPr>
          <p:cNvSpPr txBox="1">
            <a:spLocks/>
          </p:cNvSpPr>
          <p:nvPr/>
        </p:nvSpPr>
        <p:spPr>
          <a:xfrm>
            <a:off x="30480" y="835720"/>
            <a:ext cx="6348410" cy="4089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a:latin typeface="Times New Roman"/>
                <a:cs typeface="Times New Roman"/>
              </a:rPr>
            </a:br>
            <a:r>
              <a:rPr lang="zh-CN" altLang="en-US" sz="1800" b="1">
                <a:latin typeface="Times New Roman"/>
                <a:cs typeface="Times New Roman"/>
              </a:rPr>
              <a:t>大数据</a:t>
            </a:r>
            <a:br>
              <a:rPr lang="en-US" altLang="zh-CN" sz="1800" b="1">
                <a:latin typeface="Times New Roman"/>
                <a:cs typeface="Times New Roman"/>
              </a:rPr>
            </a:br>
            <a:br>
              <a:rPr lang="en-US" altLang="zh-CN" sz="1800" b="1">
                <a:latin typeface="Times New Roman"/>
                <a:cs typeface="Times New Roman"/>
              </a:rPr>
            </a:br>
            <a:r>
              <a:rPr lang="zh-CN" altLang="en-US" sz="1800" b="1">
                <a:latin typeface="Times New Roman"/>
                <a:cs typeface="Times New Roman"/>
              </a:rPr>
              <a:t>大数据的特征</a:t>
            </a:r>
            <a:br>
              <a:rPr lang="en-US" altLang="zh-CN" sz="1800" b="1">
                <a:latin typeface="Times New Roman"/>
                <a:cs typeface="Times New Roman"/>
              </a:rPr>
            </a:br>
            <a:br>
              <a:rPr lang="en-US" altLang="zh-CN" sz="1800" b="1">
                <a:latin typeface="Times New Roman"/>
                <a:cs typeface="Times New Roman"/>
              </a:rPr>
            </a:br>
            <a:r>
              <a:rPr lang="en-US" altLang="zh-CN" sz="1800" b="1">
                <a:latin typeface="Times New Roman"/>
                <a:cs typeface="Times New Roman"/>
              </a:rPr>
              <a:t>4V?</a:t>
            </a:r>
            <a:br>
              <a:rPr lang="en-US" altLang="zh-CN" sz="1800" b="1">
                <a:latin typeface="Times New Roman"/>
                <a:cs typeface="Times New Roman"/>
              </a:rPr>
            </a:br>
            <a:br>
              <a:rPr lang="en-US" altLang="zh-CN" sz="1800" b="1">
                <a:latin typeface="Times New Roman"/>
                <a:cs typeface="Times New Roman"/>
              </a:rPr>
            </a:br>
            <a:r>
              <a:rPr lang="en-US" altLang="zh-CN" sz="1800" b="1">
                <a:latin typeface="Times New Roman"/>
                <a:cs typeface="Times New Roman"/>
              </a:rPr>
              <a:t>5V?(Veracity)</a:t>
            </a:r>
            <a:r>
              <a:rPr lang="zh-CN" altLang="en-US" sz="1800" b="1">
                <a:latin typeface="Times New Roman"/>
                <a:cs typeface="Times New Roman"/>
              </a:rPr>
              <a:t>真实性</a:t>
            </a:r>
            <a:br>
              <a:rPr lang="en-US" altLang="zh-CN" sz="1800" b="1">
                <a:latin typeface="Times New Roman"/>
                <a:cs typeface="Times New Roman"/>
              </a:rPr>
            </a:br>
            <a:br>
              <a:rPr lang="en-US" altLang="zh-CN" sz="1800" b="1">
                <a:latin typeface="Times New Roman"/>
                <a:cs typeface="Times New Roman"/>
              </a:rPr>
            </a:br>
            <a:r>
              <a:rPr lang="en-US" altLang="zh-CN" sz="1800" b="1">
                <a:latin typeface="Times New Roman"/>
                <a:cs typeface="Times New Roman"/>
              </a:rPr>
              <a:t>6V?(Visualization)</a:t>
            </a:r>
            <a:br>
              <a:rPr lang="en-US" altLang="zh-CN" sz="1800" b="1">
                <a:latin typeface="Times New Roman"/>
                <a:cs typeface="Times New Roman"/>
              </a:rPr>
            </a:br>
            <a:r>
              <a:rPr lang="zh-CN" altLang="en-US" sz="1800" b="1">
                <a:latin typeface="Times New Roman"/>
                <a:cs typeface="Times New Roman"/>
              </a:rPr>
              <a:t>可视化</a:t>
            </a:r>
            <a:br>
              <a:rPr lang="en-US" altLang="zh-CN" sz="1800" b="1">
                <a:latin typeface="Times New Roman"/>
                <a:cs typeface="Times New Roman"/>
              </a:rPr>
            </a:br>
            <a:br>
              <a:rPr lang="en-US" altLang="zh-CN" sz="1800" b="1">
                <a:latin typeface="Times New Roman"/>
                <a:cs typeface="Times New Roman"/>
              </a:rPr>
            </a:br>
            <a:endParaRPr lang="en-US" sz="1800" dirty="0">
              <a:latin typeface="+mn-ea"/>
              <a:ea typeface="+mn-ea"/>
            </a:endParaRPr>
          </a:p>
        </p:txBody>
      </p:sp>
      <p:sp>
        <p:nvSpPr>
          <p:cNvPr id="5" name="Title 1">
            <a:extLst>
              <a:ext uri="{FF2B5EF4-FFF2-40B4-BE49-F238E27FC236}">
                <a16:creationId xmlns:a16="http://schemas.microsoft.com/office/drawing/2014/main" id="{21E2DE41-B5CF-87DD-481E-5306EEC337F9}"/>
              </a:ext>
            </a:extLst>
          </p:cNvPr>
          <p:cNvSpPr txBox="1">
            <a:spLocks/>
          </p:cNvSpPr>
          <p:nvPr/>
        </p:nvSpPr>
        <p:spPr>
          <a:xfrm>
            <a:off x="4818381" y="1628140"/>
            <a:ext cx="3962399" cy="3251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br>
              <a:rPr lang="en-US" altLang="zh-CN" sz="1800" dirty="0">
                <a:latin typeface="Times New Roman"/>
                <a:cs typeface="Times New Roman"/>
              </a:rPr>
            </a:br>
            <a:endParaRPr lang="en-US" sz="1800" dirty="0">
              <a:latin typeface="Times New Roman"/>
              <a:cs typeface="Times New Roman"/>
            </a:endParaRPr>
          </a:p>
        </p:txBody>
      </p:sp>
      <p:pic>
        <p:nvPicPr>
          <p:cNvPr id="6" name="图片 5" descr="屏幕快照 2019-03-04 下午9.30.10.png">
            <a:extLst>
              <a:ext uri="{FF2B5EF4-FFF2-40B4-BE49-F238E27FC236}">
                <a16:creationId xmlns:a16="http://schemas.microsoft.com/office/drawing/2014/main" id="{1787F75D-369C-519D-DCA6-F2E29F73A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069" y="993510"/>
            <a:ext cx="5311512" cy="3116935"/>
          </a:xfrm>
          <a:prstGeom prst="rect">
            <a:avLst/>
          </a:prstGeom>
        </p:spPr>
      </p:pic>
      <p:pic>
        <p:nvPicPr>
          <p:cNvPr id="7" name="图片 6">
            <a:extLst>
              <a:ext uri="{FF2B5EF4-FFF2-40B4-BE49-F238E27FC236}">
                <a16:creationId xmlns:a16="http://schemas.microsoft.com/office/drawing/2014/main" id="{9C86B48E-AA66-D583-7401-07F8080C28FA}"/>
              </a:ext>
            </a:extLst>
          </p:cNvPr>
          <p:cNvPicPr>
            <a:picLocks noChangeAspect="1"/>
          </p:cNvPicPr>
          <p:nvPr/>
        </p:nvPicPr>
        <p:blipFill>
          <a:blip r:embed="rId5"/>
          <a:stretch>
            <a:fillRect/>
          </a:stretch>
        </p:blipFill>
        <p:spPr>
          <a:xfrm>
            <a:off x="30480" y="4219725"/>
            <a:ext cx="3063240" cy="1978168"/>
          </a:xfrm>
          <a:prstGeom prst="rect">
            <a:avLst/>
          </a:prstGeom>
        </p:spPr>
      </p:pic>
    </p:spTree>
    <p:extLst>
      <p:ext uri="{BB962C8B-B14F-4D97-AF65-F5344CB8AC3E}">
        <p14:creationId xmlns:p14="http://schemas.microsoft.com/office/powerpoint/2010/main" val="3495403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EEF93C0C-05B5-7286-19A9-5BE358F41C70}"/>
              </a:ext>
            </a:extLst>
          </p:cNvPr>
          <p:cNvSpPr txBox="1"/>
          <p:nvPr/>
        </p:nvSpPr>
        <p:spPr>
          <a:xfrm>
            <a:off x="800100" y="1054805"/>
            <a:ext cx="7322820" cy="4247317"/>
          </a:xfrm>
          <a:prstGeom prst="rect">
            <a:avLst/>
          </a:prstGeom>
          <a:noFill/>
        </p:spPr>
        <p:txBody>
          <a:bodyPr wrap="square">
            <a:spAutoFit/>
          </a:bodyPr>
          <a:lstStyle/>
          <a:p>
            <a:r>
              <a:rPr lang="zh-CN" altLang="en-US" sz="1800" b="1" dirty="0">
                <a:latin typeface="Times New Roman"/>
                <a:cs typeface="Times New Roman"/>
              </a:rPr>
              <a:t>大数据的融合</a:t>
            </a:r>
            <a:br>
              <a:rPr lang="en-US" altLang="zh-CN" sz="1800" b="1" dirty="0">
                <a:latin typeface="Times New Roman"/>
                <a:cs typeface="Times New Roman"/>
              </a:rPr>
            </a:br>
            <a:br>
              <a:rPr lang="en-US" altLang="zh-CN" sz="1800" b="1" dirty="0">
                <a:latin typeface="Times New Roman"/>
                <a:cs typeface="Times New Roman"/>
              </a:rPr>
            </a:br>
            <a:r>
              <a:rPr lang="en-US" altLang="zh-CN" sz="1800" b="1" dirty="0">
                <a:latin typeface="Times New Roman"/>
                <a:cs typeface="Times New Roman"/>
              </a:rPr>
              <a:t>(1)</a:t>
            </a:r>
            <a:r>
              <a:rPr lang="zh-CN" altLang="en-US" sz="1800" b="1" dirty="0">
                <a:latin typeface="Times New Roman"/>
                <a:cs typeface="Times New Roman"/>
              </a:rPr>
              <a:t>数据的全空间：</a:t>
            </a:r>
            <a:r>
              <a:rPr lang="zh-CN" altLang="en-US" sz="1800" dirty="0"/>
              <a:t>涵盖复杂的多维多源的数据集合</a:t>
            </a:r>
            <a:r>
              <a:rPr lang="zh-CN" altLang="en-US" sz="1800" b="1" dirty="0">
                <a:latin typeface="Times New Roman"/>
                <a:cs typeface="Times New Roman"/>
              </a:rPr>
              <a:t>。</a:t>
            </a:r>
            <a:br>
              <a:rPr lang="en-US" altLang="zh-CN" sz="1800" b="1" dirty="0">
                <a:latin typeface="Times New Roman"/>
                <a:cs typeface="Times New Roman"/>
              </a:rPr>
            </a:br>
            <a:r>
              <a:rPr lang="en-US" altLang="zh-CN" sz="1800" b="1" dirty="0">
                <a:latin typeface="Times New Roman"/>
                <a:cs typeface="Times New Roman"/>
              </a:rPr>
              <a:t>(2)</a:t>
            </a:r>
            <a:r>
              <a:rPr lang="zh-CN" altLang="en-US" sz="1800" b="1" dirty="0">
                <a:latin typeface="Times New Roman"/>
                <a:cs typeface="Times New Roman"/>
              </a:rPr>
              <a:t>数据的融合：数据综合加工处理。</a:t>
            </a:r>
            <a:br>
              <a:rPr lang="en-US" altLang="zh-CN" sz="1800" b="1" dirty="0">
                <a:latin typeface="Times New Roman"/>
                <a:cs typeface="Times New Roman"/>
              </a:rPr>
            </a:br>
            <a:r>
              <a:rPr lang="en-US" altLang="zh-CN" sz="1800" b="1" dirty="0">
                <a:latin typeface="Times New Roman"/>
                <a:cs typeface="Times New Roman"/>
              </a:rPr>
              <a:t>(3)</a:t>
            </a:r>
            <a:r>
              <a:rPr lang="zh-CN" altLang="en-US" sz="1800" b="1" dirty="0">
                <a:latin typeface="Times New Roman"/>
                <a:cs typeface="Times New Roman"/>
              </a:rPr>
              <a:t>数据的互补：</a:t>
            </a:r>
            <a:r>
              <a:rPr lang="zh-CN" altLang="en-US" sz="1800" dirty="0"/>
              <a:t>互补数据的融合才可以使系统发生质的飞跃</a:t>
            </a:r>
            <a:br>
              <a:rPr lang="en-US" altLang="zh-CN" sz="1800" dirty="0"/>
            </a:br>
            <a:br>
              <a:rPr lang="en-US" altLang="zh-CN" sz="1800" dirty="0"/>
            </a:br>
            <a:r>
              <a:rPr lang="zh-CN" altLang="en-US" sz="1800" dirty="0"/>
              <a:t>大数据的价值</a:t>
            </a:r>
            <a:br>
              <a:rPr lang="zh-CN" altLang="en-US" sz="1800" dirty="0"/>
            </a:br>
            <a:r>
              <a:rPr lang="en-US" altLang="zh-CN" sz="1800" b="1" dirty="0">
                <a:latin typeface="+mj-ea"/>
              </a:rPr>
              <a:t>(1)</a:t>
            </a:r>
            <a:r>
              <a:rPr lang="zh-CN" altLang="en-US" sz="1800" b="1" dirty="0">
                <a:latin typeface="+mj-ea"/>
              </a:rPr>
              <a:t>统计呈现洞见：</a:t>
            </a:r>
            <a:br>
              <a:rPr lang="zh-CN" altLang="en-US" sz="1800" dirty="0"/>
            </a:br>
            <a:br>
              <a:rPr lang="zh-CN" altLang="en-US" sz="1800" dirty="0"/>
            </a:br>
            <a:r>
              <a:rPr lang="zh-CN" altLang="en-US" sz="1800" dirty="0"/>
              <a:t>快递员的通话记录的故事</a:t>
            </a:r>
            <a:r>
              <a:rPr lang="en-US" altLang="zh-CN" sz="1800" dirty="0"/>
              <a:t>:</a:t>
            </a:r>
            <a:r>
              <a:rPr lang="zh-CN" altLang="en-US" sz="1800" dirty="0"/>
              <a:t>对北京市所有用户的电话呼叫行为进行分析，通过对呼入和呼出频率的统计，找到了北京所有快递员的号码。快递员打电话特别多，接电话相对少。外卖员则相反。通过快递员顺藤摸瓜，找到了所有网购行为消费者的电话。</a:t>
            </a:r>
            <a:br>
              <a:rPr lang="en-US" altLang="zh-CN" sz="1800" dirty="0"/>
            </a:br>
            <a:r>
              <a:rPr lang="zh-CN" altLang="en-US" sz="1800" dirty="0"/>
              <a:t>通过通话记录分析，可以知道消费者是否买车</a:t>
            </a:r>
            <a:r>
              <a:rPr lang="en-US" altLang="zh-CN" sz="1800" dirty="0"/>
              <a:t>(4S</a:t>
            </a:r>
            <a:r>
              <a:rPr lang="zh-CN" altLang="en-US" sz="1800" dirty="0"/>
              <a:t>店通话记录</a:t>
            </a:r>
            <a:r>
              <a:rPr lang="en-US" altLang="zh-CN" sz="1800" dirty="0"/>
              <a:t>)</a:t>
            </a:r>
            <a:r>
              <a:rPr lang="zh-CN" altLang="en-US" sz="1800" dirty="0"/>
              <a:t>，是哪家银行的客户</a:t>
            </a:r>
            <a:r>
              <a:rPr lang="en-US" altLang="zh-CN" sz="1800" dirty="0"/>
              <a:t>(</a:t>
            </a:r>
            <a:r>
              <a:rPr lang="zh-CN" altLang="en-US" sz="1800" dirty="0"/>
              <a:t>经常接收短信提醒</a:t>
            </a:r>
            <a:r>
              <a:rPr lang="en-US" altLang="zh-CN" sz="1800" dirty="0"/>
              <a:t>)</a:t>
            </a:r>
            <a:r>
              <a:rPr lang="zh-CN" altLang="en-US" sz="1800" dirty="0"/>
              <a:t>。</a:t>
            </a:r>
            <a:endParaRPr lang="zh-CN" altLang="en-US" dirty="0"/>
          </a:p>
        </p:txBody>
      </p:sp>
    </p:spTree>
    <p:extLst>
      <p:ext uri="{BB962C8B-B14F-4D97-AF65-F5344CB8AC3E}">
        <p14:creationId xmlns:p14="http://schemas.microsoft.com/office/powerpoint/2010/main" val="2905616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03F78B84-9961-110A-987C-5A65CF133762}"/>
              </a:ext>
            </a:extLst>
          </p:cNvPr>
          <p:cNvSpPr txBox="1">
            <a:spLocks/>
          </p:cNvSpPr>
          <p:nvPr/>
        </p:nvSpPr>
        <p:spPr>
          <a:xfrm>
            <a:off x="232140" y="1333500"/>
            <a:ext cx="7872410" cy="3848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latin typeface="Times New Roman"/>
                <a:cs typeface="Times New Roman"/>
              </a:rPr>
              <a:t>大数据的价值</a:t>
            </a:r>
            <a:r>
              <a:rPr lang="en-US" altLang="zh-CN" sz="1800" b="1">
                <a:latin typeface="Times New Roman"/>
                <a:cs typeface="Times New Roman"/>
              </a:rPr>
              <a:t>:</a:t>
            </a:r>
            <a:br>
              <a:rPr lang="en-US" altLang="zh-CN" sz="1800" b="1">
                <a:latin typeface="Times New Roman"/>
                <a:cs typeface="Times New Roman"/>
              </a:rPr>
            </a:br>
            <a:r>
              <a:rPr lang="en-US" altLang="zh-CN" sz="1800" b="1">
                <a:latin typeface="Times New Roman"/>
                <a:cs typeface="Times New Roman"/>
              </a:rPr>
              <a:t>(2)</a:t>
            </a:r>
            <a:r>
              <a:rPr lang="zh-CN" altLang="en-US" sz="1800" b="1">
                <a:latin typeface="Times New Roman"/>
                <a:cs typeface="Times New Roman"/>
              </a:rPr>
              <a:t>关联蕴含价值：</a:t>
            </a:r>
            <a:br>
              <a:rPr lang="zh-CN" altLang="en-US" sz="1800" b="1">
                <a:latin typeface="Times New Roman"/>
                <a:cs typeface="Times New Roman"/>
              </a:rPr>
            </a:br>
            <a:r>
              <a:rPr lang="zh-CN" altLang="en-US" sz="1800">
                <a:latin typeface="+mn-ea"/>
                <a:ea typeface="+mn-ea"/>
                <a:cs typeface="Times New Roman"/>
              </a:rPr>
              <a:t>寻找因果关系是人类科学发展的目标。少量关联关系是寻找因果的利器。</a:t>
            </a:r>
            <a:br>
              <a:rPr lang="en-US" altLang="zh-CN" sz="1800">
                <a:latin typeface="+mn-ea"/>
                <a:ea typeface="+mn-ea"/>
                <a:cs typeface="Times New Roman"/>
              </a:rPr>
            </a:br>
            <a:br>
              <a:rPr lang="en-US" altLang="zh-CN" sz="1800">
                <a:latin typeface="+mn-ea"/>
                <a:ea typeface="+mn-ea"/>
                <a:cs typeface="Times New Roman"/>
              </a:rPr>
            </a:br>
            <a:r>
              <a:rPr lang="zh-CN" altLang="en-US" sz="1800">
                <a:latin typeface="+mn-ea"/>
                <a:ea typeface="+mn-ea"/>
                <a:cs typeface="Times New Roman"/>
              </a:rPr>
              <a:t>沃尔玛通过数据分析发现，和尿布一起购买最多的商品是啤酒。</a:t>
            </a:r>
            <a:br>
              <a:rPr lang="en-US" altLang="zh-CN" sz="1800">
                <a:latin typeface="+mn-ea"/>
                <a:ea typeface="+mn-ea"/>
                <a:cs typeface="Times New Roman"/>
              </a:rPr>
            </a:br>
            <a:r>
              <a:rPr lang="zh-CN" altLang="en-US" sz="1800">
                <a:latin typeface="+mn-ea"/>
                <a:ea typeface="+mn-ea"/>
                <a:cs typeface="Times New Roman"/>
              </a:rPr>
              <a:t>美国的太太们经常嘱咐丈夫在下班后为小朋友买尿布，他们在买尿布之余也带回来了啤酒。</a:t>
            </a:r>
            <a:br>
              <a:rPr lang="en-US" altLang="zh-CN" sz="1800">
                <a:latin typeface="+mn-ea"/>
                <a:ea typeface="+mn-ea"/>
                <a:cs typeface="Times New Roman"/>
              </a:rPr>
            </a:br>
            <a:br>
              <a:rPr lang="en-US" altLang="zh-CN" sz="1800">
                <a:latin typeface="+mn-ea"/>
                <a:ea typeface="+mn-ea"/>
                <a:cs typeface="Times New Roman"/>
              </a:rPr>
            </a:br>
            <a:r>
              <a:rPr lang="zh-CN" altLang="en-US" sz="1800">
                <a:latin typeface="+mn-ea"/>
                <a:ea typeface="+mn-ea"/>
                <a:cs typeface="Times New Roman"/>
              </a:rPr>
              <a:t>从数据记录中找到关联的最简单的办法是</a:t>
            </a:r>
            <a:r>
              <a:rPr lang="en-US" altLang="zh-CN" sz="1800">
                <a:latin typeface="+mn-ea"/>
                <a:ea typeface="+mn-ea"/>
                <a:cs typeface="Times New Roman"/>
              </a:rPr>
              <a:t>“</a:t>
            </a:r>
            <a:r>
              <a:rPr lang="zh-CN" altLang="en-US" sz="1800">
                <a:latin typeface="+mn-ea"/>
                <a:ea typeface="+mn-ea"/>
                <a:cs typeface="Times New Roman"/>
              </a:rPr>
              <a:t>关联规则挖掘</a:t>
            </a:r>
            <a:r>
              <a:rPr lang="en-US" altLang="zh-CN" sz="1800">
                <a:latin typeface="+mn-ea"/>
                <a:ea typeface="+mn-ea"/>
                <a:cs typeface="Times New Roman"/>
              </a:rPr>
              <a:t>”</a:t>
            </a:r>
            <a:r>
              <a:rPr lang="zh-CN" altLang="en-US" sz="1800">
                <a:latin typeface="+mn-ea"/>
                <a:ea typeface="+mn-ea"/>
                <a:cs typeface="Times New Roman"/>
              </a:rPr>
              <a:t>，寻找商品中的相关性，更好地指导销售策略的制定。把相关性强的商品放在货柜比较近的位置。</a:t>
            </a:r>
            <a:br>
              <a:rPr lang="en-US" altLang="zh-CN" sz="1800">
                <a:latin typeface="+mn-ea"/>
                <a:ea typeface="+mn-ea"/>
                <a:cs typeface="Times New Roman"/>
              </a:rPr>
            </a:br>
            <a:br>
              <a:rPr lang="en-US" altLang="zh-CN" sz="1800">
                <a:latin typeface="+mn-ea"/>
                <a:ea typeface="+mn-ea"/>
                <a:cs typeface="Times New Roman"/>
              </a:rPr>
            </a:br>
            <a:r>
              <a:rPr lang="zh-CN" altLang="en-US" sz="1800">
                <a:latin typeface="+mn-ea"/>
                <a:ea typeface="+mn-ea"/>
                <a:cs typeface="Times New Roman"/>
              </a:rPr>
              <a:t>股票市场走势预测和公众情绪在论坛上的表达相关。</a:t>
            </a:r>
            <a:br>
              <a:rPr lang="en-US" altLang="zh-CN" sz="1800">
                <a:latin typeface="+mn-ea"/>
                <a:ea typeface="+mn-ea"/>
                <a:cs typeface="Times New Roman"/>
              </a:rPr>
            </a:br>
            <a:endParaRPr lang="en-US" sz="1800" dirty="0">
              <a:latin typeface="+mn-ea"/>
              <a:ea typeface="+mn-ea"/>
            </a:endParaRPr>
          </a:p>
        </p:txBody>
      </p:sp>
    </p:spTree>
    <p:extLst>
      <p:ext uri="{BB962C8B-B14F-4D97-AF65-F5344CB8AC3E}">
        <p14:creationId xmlns:p14="http://schemas.microsoft.com/office/powerpoint/2010/main" val="145525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矩形 1">
            <a:extLst>
              <a:ext uri="{FF2B5EF4-FFF2-40B4-BE49-F238E27FC236}">
                <a16:creationId xmlns:a16="http://schemas.microsoft.com/office/drawing/2014/main" id="{572D5635-2739-3231-E05F-55FF922AC819}"/>
              </a:ext>
            </a:extLst>
          </p:cNvPr>
          <p:cNvSpPr/>
          <p:nvPr/>
        </p:nvSpPr>
        <p:spPr>
          <a:xfrm>
            <a:off x="6138176" y="1185575"/>
            <a:ext cx="2858504" cy="17543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D959681-E0D5-5DAE-BB37-9A3F11267FC4}"/>
              </a:ext>
            </a:extLst>
          </p:cNvPr>
          <p:cNvPicPr>
            <a:picLocks noChangeAspect="1"/>
          </p:cNvPicPr>
          <p:nvPr/>
        </p:nvPicPr>
        <p:blipFill>
          <a:blip r:embed="rId4"/>
          <a:stretch>
            <a:fillRect/>
          </a:stretch>
        </p:blipFill>
        <p:spPr>
          <a:xfrm>
            <a:off x="57275" y="1070114"/>
            <a:ext cx="5932045" cy="4684099"/>
          </a:xfrm>
          <a:prstGeom prst="rect">
            <a:avLst/>
          </a:prstGeom>
        </p:spPr>
      </p:pic>
      <p:sp>
        <p:nvSpPr>
          <p:cNvPr id="4" name="文本框 3">
            <a:extLst>
              <a:ext uri="{FF2B5EF4-FFF2-40B4-BE49-F238E27FC236}">
                <a16:creationId xmlns:a16="http://schemas.microsoft.com/office/drawing/2014/main" id="{91C0F19B-7D5E-2F1A-4873-998AFA77D5DE}"/>
              </a:ext>
            </a:extLst>
          </p:cNvPr>
          <p:cNvSpPr txBox="1"/>
          <p:nvPr/>
        </p:nvSpPr>
        <p:spPr>
          <a:xfrm>
            <a:off x="6157728" y="1213753"/>
            <a:ext cx="2916923" cy="1754326"/>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课程作业通过</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Latex</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编写；</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课题组本科生居多；</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本科生发表计算机视觉领域顶级会议</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CVPR (CCF A</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类</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学生</a:t>
            </a:r>
            <a:r>
              <a:rPr lang="en-US" altLang="zh-CN"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教师共同进步。</a:t>
            </a:r>
          </a:p>
        </p:txBody>
      </p:sp>
      <p:sp>
        <p:nvSpPr>
          <p:cNvPr id="5" name="下箭头 4">
            <a:extLst>
              <a:ext uri="{FF2B5EF4-FFF2-40B4-BE49-F238E27FC236}">
                <a16:creationId xmlns:a16="http://schemas.microsoft.com/office/drawing/2014/main" id="{1B1F5189-738B-DAF8-FEB3-EC458ED94081}"/>
              </a:ext>
            </a:extLst>
          </p:cNvPr>
          <p:cNvSpPr/>
          <p:nvPr/>
        </p:nvSpPr>
        <p:spPr>
          <a:xfrm>
            <a:off x="7251280" y="2962076"/>
            <a:ext cx="395472" cy="46677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10B12CF-D0D9-022C-6959-752ED93CD3DA}"/>
              </a:ext>
            </a:extLst>
          </p:cNvPr>
          <p:cNvSpPr/>
          <p:nvPr/>
        </p:nvSpPr>
        <p:spPr>
          <a:xfrm>
            <a:off x="6157728" y="3449724"/>
            <a:ext cx="2877819" cy="1299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B8BF480-805C-F947-6CD7-80392CE61C5B}"/>
              </a:ext>
            </a:extLst>
          </p:cNvPr>
          <p:cNvSpPr txBox="1"/>
          <p:nvPr/>
        </p:nvSpPr>
        <p:spPr>
          <a:xfrm>
            <a:off x="6259678" y="3549486"/>
            <a:ext cx="2774148" cy="1200329"/>
          </a:xfrm>
          <a:prstGeom prst="rect">
            <a:avLst/>
          </a:prstGeom>
          <a:noFill/>
        </p:spPr>
        <p:txBody>
          <a:bodyPr wrap="square" rtlCol="0">
            <a:spAutoFit/>
          </a:bodyPr>
          <a:lstStyle/>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好习惯的养成；</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优良学风的树立；</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本科生、研究生、教师共同进步；</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1FBAABE-2200-D9C5-4309-609D0737306D}"/>
              </a:ext>
            </a:extLst>
          </p:cNvPr>
          <p:cNvSpPr/>
          <p:nvPr/>
        </p:nvSpPr>
        <p:spPr>
          <a:xfrm>
            <a:off x="6182173" y="5287059"/>
            <a:ext cx="2814507"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推行作业使用</a:t>
            </a:r>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Latex</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编写；</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课程中的相关代码和作业放入</a:t>
            </a:r>
            <a:r>
              <a:rPr lang="en-US" altLang="zh-CN" b="1" dirty="0" err="1">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Gethub</a:t>
            </a:r>
            <a:r>
              <a:rPr lang="zh-CN" alt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altLang="zh-CN"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CEF5F4C-C02A-92BB-B63F-D0C1D66F054B}"/>
              </a:ext>
            </a:extLst>
          </p:cNvPr>
          <p:cNvSpPr txBox="1"/>
          <p:nvPr/>
        </p:nvSpPr>
        <p:spPr>
          <a:xfrm>
            <a:off x="7764011" y="2871749"/>
            <a:ext cx="96473" cy="646331"/>
          </a:xfrm>
          <a:prstGeom prst="rect">
            <a:avLst/>
          </a:prstGeom>
          <a:noFill/>
        </p:spPr>
        <p:txBody>
          <a:bodyPr wrap="square" rtlCol="0">
            <a:spAutoFit/>
          </a:bodyPr>
          <a:lstStyle/>
          <a:p>
            <a:r>
              <a:rPr lang="zh-CN" altLang="en-US" b="1" dirty="0">
                <a:solidFill>
                  <a:schemeClr val="accent4">
                    <a:lumMod val="50000"/>
                  </a:schemeClr>
                </a:solidFill>
              </a:rPr>
              <a:t>感悟</a:t>
            </a:r>
          </a:p>
        </p:txBody>
      </p:sp>
      <p:sp>
        <p:nvSpPr>
          <p:cNvPr id="10" name="下箭头 21">
            <a:extLst>
              <a:ext uri="{FF2B5EF4-FFF2-40B4-BE49-F238E27FC236}">
                <a16:creationId xmlns:a16="http://schemas.microsoft.com/office/drawing/2014/main" id="{95C0D4DA-63EE-4B85-68EF-27E14AD0B324}"/>
              </a:ext>
            </a:extLst>
          </p:cNvPr>
          <p:cNvSpPr/>
          <p:nvPr/>
        </p:nvSpPr>
        <p:spPr>
          <a:xfrm>
            <a:off x="7251280" y="4796150"/>
            <a:ext cx="395472" cy="46677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7343FF2-2C34-8367-2FAD-775C32ADD84F}"/>
              </a:ext>
            </a:extLst>
          </p:cNvPr>
          <p:cNvSpPr txBox="1"/>
          <p:nvPr/>
        </p:nvSpPr>
        <p:spPr>
          <a:xfrm>
            <a:off x="7768018" y="4707543"/>
            <a:ext cx="96473" cy="646331"/>
          </a:xfrm>
          <a:prstGeom prst="rect">
            <a:avLst/>
          </a:prstGeom>
          <a:noFill/>
        </p:spPr>
        <p:txBody>
          <a:bodyPr wrap="square" rtlCol="0">
            <a:spAutoFit/>
          </a:bodyPr>
          <a:lstStyle/>
          <a:p>
            <a:r>
              <a:rPr lang="zh-CN" altLang="en-US" b="1" dirty="0">
                <a:solidFill>
                  <a:schemeClr val="accent4">
                    <a:lumMod val="50000"/>
                  </a:schemeClr>
                </a:solidFill>
              </a:rPr>
              <a:t>改进</a:t>
            </a:r>
          </a:p>
        </p:txBody>
      </p:sp>
      <p:sp>
        <p:nvSpPr>
          <p:cNvPr id="12" name="文本框 11">
            <a:extLst>
              <a:ext uri="{FF2B5EF4-FFF2-40B4-BE49-F238E27FC236}">
                <a16:creationId xmlns:a16="http://schemas.microsoft.com/office/drawing/2014/main" id="{F936CF53-2641-6DE1-6B9D-0F50EF1388F5}"/>
              </a:ext>
            </a:extLst>
          </p:cNvPr>
          <p:cNvSpPr txBox="1"/>
          <p:nvPr/>
        </p:nvSpPr>
        <p:spPr>
          <a:xfrm>
            <a:off x="5280149" y="318274"/>
            <a:ext cx="3830295" cy="523220"/>
          </a:xfrm>
          <a:prstGeom prst="rect">
            <a:avLst/>
          </a:prstGeom>
          <a:noFill/>
        </p:spPr>
        <p:txBody>
          <a:bodyPr wrap="square" rtlCol="0">
            <a:spAutoFit/>
          </a:bodyPr>
          <a:lstStyle/>
          <a:p>
            <a:r>
              <a:rPr lang="zh-CN" altLang="en-US" sz="2800" b="1" dirty="0">
                <a:solidFill>
                  <a:srgbClr val="C00000"/>
                </a:solidFill>
              </a:rPr>
              <a:t>北京大学刘家瑛副教授</a:t>
            </a:r>
          </a:p>
        </p:txBody>
      </p:sp>
    </p:spTree>
    <p:extLst>
      <p:ext uri="{BB962C8B-B14F-4D97-AF65-F5344CB8AC3E}">
        <p14:creationId xmlns:p14="http://schemas.microsoft.com/office/powerpoint/2010/main" val="894163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288DE40F-6960-346A-3F14-0F9EF015D985}"/>
              </a:ext>
            </a:extLst>
          </p:cNvPr>
          <p:cNvSpPr txBox="1">
            <a:spLocks/>
          </p:cNvSpPr>
          <p:nvPr/>
        </p:nvSpPr>
        <p:spPr>
          <a:xfrm>
            <a:off x="370701" y="1021080"/>
            <a:ext cx="7872410" cy="3848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latin typeface="Times New Roman"/>
                <a:cs typeface="Times New Roman"/>
              </a:rPr>
              <a:t>大数据的价值</a:t>
            </a:r>
            <a:br>
              <a:rPr lang="en-US" altLang="zh-CN" sz="1800" b="1" dirty="0">
                <a:latin typeface="Times New Roman"/>
                <a:cs typeface="Times New Roman"/>
              </a:rPr>
            </a:br>
            <a:r>
              <a:rPr lang="en-US" altLang="zh-CN" sz="1800" b="1" dirty="0">
                <a:latin typeface="Times New Roman"/>
                <a:cs typeface="Times New Roman"/>
              </a:rPr>
              <a:t>(3)</a:t>
            </a:r>
            <a:r>
              <a:rPr lang="zh-CN" altLang="en-US" sz="1800" b="1" dirty="0">
                <a:latin typeface="Times New Roman"/>
                <a:cs typeface="Times New Roman"/>
              </a:rPr>
              <a:t>预测指导决策：</a:t>
            </a:r>
            <a:br>
              <a:rPr lang="zh-CN" altLang="en-US" sz="1800" b="1" dirty="0">
                <a:latin typeface="Times New Roman"/>
                <a:cs typeface="Times New Roman"/>
              </a:rPr>
            </a:br>
            <a:br>
              <a:rPr lang="zh-CN" altLang="en-US" sz="1800" b="1" dirty="0">
                <a:latin typeface="Times New Roman"/>
                <a:cs typeface="Times New Roman"/>
              </a:rPr>
            </a:br>
            <a:r>
              <a:rPr lang="zh-CN" altLang="en-US" sz="1800" dirty="0">
                <a:latin typeface="+mn-ea"/>
                <a:ea typeface="+mn-ea"/>
                <a:cs typeface="Times New Roman"/>
              </a:rPr>
              <a:t>预测某个消费者有多大概率点击某个广告或购买某个商品。</a:t>
            </a:r>
            <a:br>
              <a:rPr lang="en-US" altLang="zh-CN" sz="1800" dirty="0">
                <a:latin typeface="+mn-ea"/>
                <a:ea typeface="+mn-ea"/>
                <a:cs typeface="Times New Roman"/>
              </a:rPr>
            </a:br>
            <a:br>
              <a:rPr lang="en-US" altLang="zh-CN" sz="1800" dirty="0">
                <a:latin typeface="+mn-ea"/>
                <a:ea typeface="+mn-ea"/>
                <a:cs typeface="Times New Roman"/>
              </a:rPr>
            </a:br>
            <a:r>
              <a:rPr lang="zh-CN" altLang="en-US" sz="1800" dirty="0">
                <a:latin typeface="+mn-ea"/>
                <a:ea typeface="+mn-ea"/>
                <a:cs typeface="Times New Roman"/>
              </a:rPr>
              <a:t>阿里巴巴大数据竞赛的课题。</a:t>
            </a:r>
            <a:br>
              <a:rPr lang="en-US" altLang="zh-CN" sz="1800" dirty="0">
                <a:latin typeface="+mn-ea"/>
                <a:ea typeface="+mn-ea"/>
                <a:cs typeface="Times New Roman"/>
              </a:rPr>
            </a:br>
            <a:br>
              <a:rPr lang="en-US" altLang="zh-CN" sz="1800" dirty="0">
                <a:latin typeface="+mn-ea"/>
                <a:ea typeface="+mn-ea"/>
                <a:cs typeface="Times New Roman"/>
              </a:rPr>
            </a:br>
            <a:r>
              <a:rPr lang="zh-CN" altLang="en-US" sz="1800" dirty="0">
                <a:latin typeface="+mn-ea"/>
                <a:ea typeface="+mn-ea"/>
                <a:cs typeface="Times New Roman"/>
              </a:rPr>
              <a:t>这类问题分四个步骤：</a:t>
            </a:r>
            <a:br>
              <a:rPr lang="en-US" altLang="zh-CN" sz="1800" dirty="0">
                <a:latin typeface="+mn-ea"/>
                <a:ea typeface="+mn-ea"/>
                <a:cs typeface="Times New Roman"/>
              </a:rPr>
            </a:br>
            <a:br>
              <a:rPr lang="en-US" altLang="zh-CN" sz="1800" dirty="0">
                <a:latin typeface="+mn-ea"/>
                <a:ea typeface="+mn-ea"/>
                <a:cs typeface="Times New Roman"/>
              </a:rPr>
            </a:br>
            <a:r>
              <a:rPr lang="zh-CN" altLang="en-US" sz="1800" dirty="0">
                <a:latin typeface="+mn-ea"/>
                <a:ea typeface="+mn-ea"/>
                <a:cs typeface="Times New Roman"/>
              </a:rPr>
              <a:t>数据清洗</a:t>
            </a:r>
            <a:r>
              <a:rPr lang="zh-CN" altLang="zh-CN" sz="1800" dirty="0">
                <a:latin typeface="+mn-ea"/>
                <a:ea typeface="+mn-ea"/>
                <a:cs typeface="Times New Roman"/>
              </a:rPr>
              <a:t>，</a:t>
            </a:r>
            <a:r>
              <a:rPr lang="zh-CN" altLang="en-US" sz="1800" dirty="0">
                <a:latin typeface="+mn-ea"/>
                <a:ea typeface="+mn-ea"/>
                <a:cs typeface="Times New Roman"/>
              </a:rPr>
              <a:t>特征提取，把特征输入训练模型，模型的融合</a:t>
            </a:r>
            <a:r>
              <a:rPr lang="zh-CN" altLang="en-US" sz="1800" b="1" dirty="0">
                <a:latin typeface="Times New Roman"/>
                <a:cs typeface="Times New Roman"/>
              </a:rPr>
              <a:t>。</a:t>
            </a:r>
            <a:endParaRPr lang="en-US" sz="1800" dirty="0">
              <a:latin typeface="+mn-ea"/>
              <a:ea typeface="+mn-ea"/>
            </a:endParaRPr>
          </a:p>
        </p:txBody>
      </p:sp>
    </p:spTree>
    <p:extLst>
      <p:ext uri="{BB962C8B-B14F-4D97-AF65-F5344CB8AC3E}">
        <p14:creationId xmlns:p14="http://schemas.microsoft.com/office/powerpoint/2010/main" val="13306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Title 1">
            <a:extLst>
              <a:ext uri="{FF2B5EF4-FFF2-40B4-BE49-F238E27FC236}">
                <a16:creationId xmlns:a16="http://schemas.microsoft.com/office/drawing/2014/main" id="{9D30F98D-AEE9-3202-A798-03DF8A788DB3}"/>
              </a:ext>
            </a:extLst>
          </p:cNvPr>
          <p:cNvSpPr txBox="1">
            <a:spLocks/>
          </p:cNvSpPr>
          <p:nvPr/>
        </p:nvSpPr>
        <p:spPr>
          <a:xfrm>
            <a:off x="222570" y="1562100"/>
            <a:ext cx="8990010" cy="4013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altLang="zh-CN" sz="1800" b="1" dirty="0">
                <a:latin typeface="Times New Roman"/>
                <a:cs typeface="Times New Roman"/>
              </a:rPr>
            </a:br>
            <a:br>
              <a:rPr lang="en-US" altLang="zh-CN" sz="1800" b="1" dirty="0">
                <a:latin typeface="Times New Roman"/>
                <a:cs typeface="Times New Roman"/>
              </a:rPr>
            </a:br>
            <a:r>
              <a:rPr lang="zh-CN" altLang="en-US" sz="1800" b="1" dirty="0">
                <a:latin typeface="Times New Roman"/>
                <a:cs typeface="Times New Roman"/>
              </a:rPr>
              <a:t>大数据的价值</a:t>
            </a:r>
            <a:br>
              <a:rPr lang="zh-CN" altLang="en-US" sz="1800" b="1" dirty="0">
                <a:latin typeface="Times New Roman"/>
                <a:cs typeface="Times New Roman"/>
              </a:rPr>
            </a:br>
            <a:r>
              <a:rPr lang="en-US" altLang="zh-CN" sz="1800" b="1" dirty="0">
                <a:latin typeface="Times New Roman"/>
                <a:cs typeface="Times New Roman"/>
              </a:rPr>
              <a:t>(4):</a:t>
            </a:r>
            <a:r>
              <a:rPr lang="zh-CN" altLang="en-US" sz="1800" b="1" dirty="0">
                <a:latin typeface="+mj-ea"/>
                <a:cs typeface="Hannotate SC Regular"/>
              </a:rPr>
              <a:t>大数据的外化</a:t>
            </a:r>
            <a:br>
              <a:rPr lang="zh-CN" altLang="en-US" sz="1800" b="1" dirty="0">
                <a:latin typeface="+mj-ea"/>
                <a:cs typeface="Hannotate SC Regular"/>
              </a:rPr>
            </a:br>
            <a:r>
              <a:rPr lang="zh-CN" altLang="en-US" sz="1800" dirty="0">
                <a:latin typeface="+mn-ea"/>
                <a:ea typeface="+mn-ea"/>
                <a:cs typeface="Times New Roman"/>
              </a:rPr>
              <a:t>利用与业务无关的数据解决业务中的问题，并把自身的数据贡献出来，解决外面和本业务无关的各种各样的问题。</a:t>
            </a:r>
            <a:br>
              <a:rPr lang="en-US" altLang="zh-CN" sz="1800" dirty="0">
                <a:latin typeface="+mn-ea"/>
                <a:ea typeface="+mn-ea"/>
                <a:cs typeface="Times New Roman"/>
              </a:rPr>
            </a:br>
            <a:r>
              <a:rPr lang="zh-CN" altLang="en-US" sz="1800" dirty="0">
                <a:latin typeface="+mn-ea"/>
                <a:ea typeface="+mn-ea"/>
                <a:cs typeface="Times New Roman"/>
              </a:rPr>
              <a:t>从行为数据预测学生成绩：</a:t>
            </a:r>
            <a:br>
              <a:rPr lang="en-US" altLang="zh-CN" sz="1800" dirty="0">
                <a:latin typeface="+mn-ea"/>
                <a:ea typeface="+mn-ea"/>
                <a:cs typeface="Times New Roman"/>
              </a:rPr>
            </a:br>
            <a:r>
              <a:rPr lang="zh-CN" altLang="en-US" sz="1800" dirty="0">
                <a:latin typeface="+mn-ea"/>
                <a:ea typeface="+mn-ea"/>
                <a:cs typeface="Times New Roman"/>
              </a:rPr>
              <a:t>电子科技大学</a:t>
            </a:r>
            <a:r>
              <a:rPr lang="en-US" altLang="zh-CN" sz="1800" dirty="0">
                <a:latin typeface="+mn-ea"/>
                <a:ea typeface="+mn-ea"/>
                <a:cs typeface="Times New Roman"/>
              </a:rPr>
              <a:t>2</a:t>
            </a:r>
            <a:r>
              <a:rPr lang="zh-CN" altLang="en-US" sz="1800" dirty="0">
                <a:latin typeface="+mn-ea"/>
                <a:ea typeface="+mn-ea"/>
                <a:cs typeface="Times New Roman"/>
              </a:rPr>
              <a:t>万名在校学生的</a:t>
            </a:r>
            <a:r>
              <a:rPr lang="en-US" altLang="zh-CN" sz="1800" dirty="0">
                <a:latin typeface="+mn-ea"/>
                <a:ea typeface="+mn-ea"/>
                <a:cs typeface="Times New Roman"/>
              </a:rPr>
              <a:t>85</a:t>
            </a:r>
            <a:r>
              <a:rPr lang="zh-CN" altLang="en-US" sz="1800" dirty="0">
                <a:latin typeface="+mn-ea"/>
                <a:ea typeface="+mn-ea"/>
                <a:cs typeface="Times New Roman"/>
              </a:rPr>
              <a:t>项数据，包括基本信息，历年成绩，选课记录，图书馆记录，食堂超市消费记录，门禁记录，医疗记录，党团活动等。</a:t>
            </a:r>
            <a:br>
              <a:rPr lang="en-US" altLang="zh-CN" sz="1800" dirty="0">
                <a:latin typeface="+mn-ea"/>
                <a:ea typeface="+mn-ea"/>
                <a:cs typeface="Times New Roman"/>
              </a:rPr>
            </a:br>
            <a:br>
              <a:rPr lang="en-US" altLang="zh-CN" sz="1800" dirty="0">
                <a:latin typeface="+mn-ea"/>
                <a:ea typeface="+mn-ea"/>
                <a:cs typeface="Times New Roman"/>
              </a:rPr>
            </a:br>
            <a:r>
              <a:rPr lang="zh-CN" altLang="en-US" sz="1800" dirty="0">
                <a:latin typeface="+mn-ea"/>
                <a:ea typeface="+mn-ea"/>
                <a:cs typeface="Times New Roman"/>
              </a:rPr>
              <a:t>在寝室呆的越久，统计而言，成绩越差。</a:t>
            </a:r>
            <a:br>
              <a:rPr lang="en-US" altLang="zh-CN" sz="1800" dirty="0">
                <a:latin typeface="+mn-ea"/>
                <a:ea typeface="+mn-ea"/>
                <a:cs typeface="Times New Roman"/>
              </a:rPr>
            </a:br>
            <a:r>
              <a:rPr lang="zh-CN" altLang="en-US" sz="1800" dirty="0">
                <a:latin typeface="+mn-ea"/>
                <a:ea typeface="+mn-ea"/>
                <a:cs typeface="Times New Roman"/>
              </a:rPr>
              <a:t>进图书馆越多，统计而言，成绩越好。</a:t>
            </a:r>
            <a:br>
              <a:rPr lang="en-US" altLang="zh-CN" sz="1800" dirty="0">
                <a:latin typeface="+mn-ea"/>
                <a:ea typeface="+mn-ea"/>
                <a:cs typeface="Times New Roman"/>
              </a:rPr>
            </a:br>
            <a:r>
              <a:rPr lang="zh-CN" altLang="en-US" sz="1800" dirty="0">
                <a:latin typeface="+mn-ea"/>
                <a:ea typeface="+mn-ea"/>
                <a:cs typeface="Times New Roman"/>
              </a:rPr>
              <a:t>吃早饭越多，洗澡越规律，成绩越好。</a:t>
            </a:r>
            <a:br>
              <a:rPr lang="en-US" altLang="zh-CN" sz="1800" dirty="0">
                <a:latin typeface="+mn-ea"/>
                <a:ea typeface="+mn-ea"/>
                <a:cs typeface="Times New Roman"/>
              </a:rPr>
            </a:br>
            <a:r>
              <a:rPr lang="zh-CN" altLang="en-US" sz="1800" dirty="0">
                <a:latin typeface="+mn-ea"/>
                <a:ea typeface="+mn-ea"/>
                <a:cs typeface="Times New Roman"/>
              </a:rPr>
              <a:t>从洗衣服，进出寝室，洗澡等生活规律性发现，生活越规律，成绩越好。</a:t>
            </a:r>
            <a:br>
              <a:rPr lang="en-US" altLang="zh-CN" sz="1800" dirty="0">
                <a:latin typeface="+mn-ea"/>
                <a:ea typeface="+mn-ea"/>
                <a:cs typeface="Times New Roman"/>
              </a:rPr>
            </a:br>
            <a:br>
              <a:rPr lang="en-US" altLang="zh-CN" sz="1800" dirty="0">
                <a:latin typeface="+mn-ea"/>
                <a:ea typeface="+mn-ea"/>
                <a:cs typeface="Times New Roman"/>
              </a:rPr>
            </a:br>
            <a:r>
              <a:rPr lang="zh-CN" altLang="en-US" sz="1800" dirty="0">
                <a:latin typeface="+mn-ea"/>
                <a:cs typeface="Times New Roman"/>
              </a:rPr>
              <a:t>前后连续在食堂刷卡</a:t>
            </a:r>
            <a:r>
              <a:rPr lang="en-US" altLang="zh-CN" sz="1800" dirty="0">
                <a:latin typeface="+mn-ea"/>
                <a:cs typeface="Times New Roman"/>
              </a:rPr>
              <a:t>---</a:t>
            </a:r>
            <a:r>
              <a:rPr lang="zh-CN" altLang="en-US" sz="1800" dirty="0">
                <a:latin typeface="+mn-ea"/>
                <a:cs typeface="Times New Roman"/>
              </a:rPr>
              <a:t>定义为不期而遇。</a:t>
            </a:r>
            <a:br>
              <a:rPr lang="en-US" altLang="zh-CN" sz="1800" dirty="0">
                <a:latin typeface="+mn-ea"/>
                <a:cs typeface="Times New Roman"/>
              </a:rPr>
            </a:br>
            <a:r>
              <a:rPr lang="zh-CN" altLang="en-US" sz="1800" dirty="0">
                <a:latin typeface="+mn-ea"/>
                <a:ea typeface="+mn-ea"/>
                <a:cs typeface="Times New Roman"/>
              </a:rPr>
              <a:t>从连续打卡人员的发现闺蜜，朋友，情侣或是孤独症患者，对学校心理咨询提供建议名单。</a:t>
            </a:r>
            <a:br>
              <a:rPr lang="en-US" altLang="zh-CN" sz="1800" dirty="0">
                <a:latin typeface="+mn-ea"/>
                <a:ea typeface="+mn-ea"/>
                <a:cs typeface="Times New Roman"/>
              </a:rPr>
            </a:br>
            <a:br>
              <a:rPr lang="en-US" altLang="zh-CN" sz="1800" dirty="0">
                <a:latin typeface="+mn-ea"/>
                <a:ea typeface="+mn-ea"/>
                <a:cs typeface="Times New Roman"/>
              </a:rPr>
            </a:br>
            <a:endParaRPr lang="en-US" sz="1600" dirty="0">
              <a:latin typeface="+mn-ea"/>
              <a:ea typeface="+mn-ea"/>
              <a:cs typeface="Times New Roman"/>
            </a:endParaRPr>
          </a:p>
        </p:txBody>
      </p:sp>
    </p:spTree>
    <p:extLst>
      <p:ext uri="{BB962C8B-B14F-4D97-AF65-F5344CB8AC3E}">
        <p14:creationId xmlns:p14="http://schemas.microsoft.com/office/powerpoint/2010/main" val="145442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80253496-AFA2-C8D6-248B-4DDAE0BE3739}"/>
              </a:ext>
            </a:extLst>
          </p:cNvPr>
          <p:cNvSpPr txBox="1"/>
          <p:nvPr/>
        </p:nvSpPr>
        <p:spPr>
          <a:xfrm>
            <a:off x="651715" y="1362700"/>
            <a:ext cx="7033260" cy="3139321"/>
          </a:xfrm>
          <a:prstGeom prst="rect">
            <a:avLst/>
          </a:prstGeom>
          <a:noFill/>
        </p:spPr>
        <p:txBody>
          <a:bodyPr wrap="square">
            <a:spAutoFit/>
          </a:bodyPr>
          <a:lstStyle/>
          <a:p>
            <a:r>
              <a:rPr lang="zh-CN" altLang="en-US" sz="1800" b="1" dirty="0">
                <a:latin typeface="Times New Roman"/>
                <a:cs typeface="Times New Roman"/>
              </a:rPr>
              <a:t>电子商务大数据分析</a:t>
            </a:r>
            <a:br>
              <a:rPr lang="en-US" altLang="zh-CN" sz="1800" dirty="0">
                <a:latin typeface="Times New Roman"/>
                <a:cs typeface="Times New Roman"/>
              </a:rPr>
            </a:br>
            <a:br>
              <a:rPr lang="en-US" altLang="zh-CN" sz="1800" b="1" dirty="0">
                <a:latin typeface="Times New Roman"/>
                <a:cs typeface="Times New Roman"/>
              </a:rPr>
            </a:br>
            <a:r>
              <a:rPr lang="en-US" altLang="zh-CN" sz="1800" b="1" dirty="0">
                <a:latin typeface="+mn-ea"/>
                <a:ea typeface="+mn-ea"/>
                <a:cs typeface="Times New Roman"/>
              </a:rPr>
              <a:t>O2O</a:t>
            </a:r>
            <a:r>
              <a:rPr lang="zh-CN" altLang="en-US" sz="1800" b="1" dirty="0">
                <a:latin typeface="+mn-ea"/>
                <a:ea typeface="+mn-ea"/>
                <a:cs typeface="Times New Roman"/>
              </a:rPr>
              <a:t>电商大数据融合：</a:t>
            </a:r>
            <a:br>
              <a:rPr lang="zh-CN" altLang="en-US" sz="1800" b="1" dirty="0">
                <a:latin typeface="+mn-ea"/>
                <a:ea typeface="+mn-ea"/>
                <a:cs typeface="Times New Roman"/>
              </a:rPr>
            </a:br>
            <a:r>
              <a:rPr lang="zh-CN" altLang="en-US" sz="1800" b="1" dirty="0">
                <a:latin typeface="+mn-ea"/>
                <a:ea typeface="+mn-ea"/>
                <a:cs typeface="Times New Roman"/>
              </a:rPr>
              <a:t>线下商业可以到线上吸引客户，消费者在线上完成商品筛选，在线下进行消费体验。</a:t>
            </a:r>
            <a:br>
              <a:rPr lang="zh-CN" altLang="en-US" sz="1800" b="1" dirty="0">
                <a:latin typeface="+mn-ea"/>
                <a:ea typeface="+mn-ea"/>
                <a:cs typeface="Times New Roman"/>
              </a:rPr>
            </a:br>
            <a:br>
              <a:rPr lang="zh-CN" altLang="en-US" sz="1800" b="1" dirty="0">
                <a:latin typeface="+mn-ea"/>
                <a:ea typeface="+mn-ea"/>
                <a:cs typeface="Times New Roman"/>
              </a:rPr>
            </a:br>
            <a:r>
              <a:rPr lang="en-US" altLang="zh-CN" sz="1800" b="1" dirty="0">
                <a:latin typeface="+mn-ea"/>
                <a:ea typeface="+mn-ea"/>
                <a:cs typeface="Times New Roman"/>
              </a:rPr>
              <a:t>(1)</a:t>
            </a:r>
            <a:r>
              <a:rPr lang="zh-CN" altLang="en-US" sz="1800" b="1" dirty="0">
                <a:latin typeface="+mn-ea"/>
                <a:ea typeface="+mn-ea"/>
                <a:cs typeface="Times New Roman"/>
              </a:rPr>
              <a:t>多源异构的数据和信息的融合</a:t>
            </a:r>
            <a:br>
              <a:rPr lang="zh-CN" altLang="en-US" sz="1800" b="1" dirty="0">
                <a:latin typeface="+mn-ea"/>
                <a:ea typeface="+mn-ea"/>
                <a:cs typeface="Times New Roman"/>
              </a:rPr>
            </a:br>
            <a:r>
              <a:rPr lang="zh-CN" altLang="en-US" sz="1800" b="1" dirty="0">
                <a:latin typeface="+mn-ea"/>
                <a:ea typeface="+mn-ea"/>
                <a:cs typeface="Times New Roman"/>
              </a:rPr>
              <a:t>局部挖掘获得局部模式，经过全局学习形成全局统一的模式。	</a:t>
            </a:r>
            <a:br>
              <a:rPr lang="zh-CN" altLang="en-US" sz="1800" b="1" dirty="0">
                <a:latin typeface="+mn-ea"/>
                <a:ea typeface="+mn-ea"/>
                <a:cs typeface="Times New Roman"/>
              </a:rPr>
            </a:br>
            <a:r>
              <a:rPr lang="en-US" altLang="zh-CN" sz="1800" b="1" dirty="0">
                <a:latin typeface="+mn-ea"/>
                <a:ea typeface="+mn-ea"/>
                <a:cs typeface="Times New Roman"/>
              </a:rPr>
              <a:t>(2)</a:t>
            </a:r>
            <a:r>
              <a:rPr lang="zh-CN" altLang="en-US" sz="1800" b="1" dirty="0">
                <a:latin typeface="+mn-ea"/>
                <a:ea typeface="+mn-ea"/>
                <a:cs typeface="Times New Roman"/>
              </a:rPr>
              <a:t>知识的融合</a:t>
            </a:r>
            <a:br>
              <a:rPr lang="zh-CN" altLang="en-US" sz="1800" b="1" dirty="0">
                <a:latin typeface="+mn-ea"/>
                <a:ea typeface="+mn-ea"/>
                <a:cs typeface="Times New Roman"/>
              </a:rPr>
            </a:br>
            <a:br>
              <a:rPr lang="zh-CN" altLang="en-US" sz="1800" b="1" dirty="0">
                <a:latin typeface="+mn-ea"/>
                <a:ea typeface="+mn-ea"/>
                <a:cs typeface="Times New Roman"/>
              </a:rPr>
            </a:br>
            <a:r>
              <a:rPr lang="zh-CN" altLang="en-US" sz="1800" b="1" dirty="0">
                <a:latin typeface="+mn-ea"/>
                <a:ea typeface="+mn-ea"/>
                <a:cs typeface="Times New Roman"/>
              </a:rPr>
              <a:t>模型训练的融合</a:t>
            </a:r>
            <a:endParaRPr lang="zh-CN" altLang="en-US" dirty="0"/>
          </a:p>
        </p:txBody>
      </p:sp>
    </p:spTree>
    <p:extLst>
      <p:ext uri="{BB962C8B-B14F-4D97-AF65-F5344CB8AC3E}">
        <p14:creationId xmlns:p14="http://schemas.microsoft.com/office/powerpoint/2010/main" val="198339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0" y="360193"/>
            <a:ext cx="7950339" cy="1569660"/>
          </a:xfrm>
          <a:prstGeom prst="rect">
            <a:avLst/>
          </a:prstGeom>
          <a:noFill/>
        </p:spPr>
        <p:txBody>
          <a:bodyPr wrap="square" rtlCol="0">
            <a:spAutoFit/>
          </a:bodyPr>
          <a:lstStyle/>
          <a:p>
            <a:pPr algn="l"/>
            <a:r>
              <a:rPr lang="zh-CN" altLang="en-US" sz="3200" b="1" dirty="0">
                <a:solidFill>
                  <a:schemeClr val="accent1">
                    <a:lumMod val="75000"/>
                  </a:schemeClr>
                </a:solidFill>
                <a:effectLst/>
                <a:latin typeface="微软雅黑" panose="020B0503020204020204" pitchFamily="34" charset="-122"/>
                <a:ea typeface="微软雅黑" panose="020B0503020204020204" pitchFamily="34" charset="-122"/>
              </a:rPr>
              <a:t>校训是什么？ 浙江大学：西迁路上的“求是”精神</a:t>
            </a:r>
            <a:endParaRPr lang="en-US" altLang="zh-CN" sz="3200" b="1" dirty="0">
              <a:solidFill>
                <a:schemeClr val="accent1">
                  <a:lumMod val="75000"/>
                </a:schemeClr>
              </a:solidFill>
              <a:effectLst/>
              <a:latin typeface="微软雅黑" panose="020B0503020204020204" pitchFamily="34" charset="-122"/>
              <a:ea typeface="微软雅黑" panose="020B0503020204020204" pitchFamily="34" charset="-122"/>
            </a:endParaRPr>
          </a:p>
          <a:p>
            <a:pPr algn="l"/>
            <a:endParaRPr lang="zh-CN" altLang="en-US" sz="3200" b="1" dirty="0">
              <a:solidFill>
                <a:srgbClr val="000000"/>
              </a:solidFill>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C301DAE-94D8-E7D8-D228-035997E5C3EB}"/>
              </a:ext>
            </a:extLst>
          </p:cNvPr>
          <p:cNvSpPr txBox="1"/>
          <p:nvPr/>
        </p:nvSpPr>
        <p:spPr>
          <a:xfrm>
            <a:off x="500447" y="5321022"/>
            <a:ext cx="7335795"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hlinkClick r:id="rId4"/>
              </a:rPr>
              <a:t>http://tv.cctv.com/2014/08/15/VIDE1408061282530611.shtml</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5" name="图片 4">
            <a:extLst>
              <a:ext uri="{FF2B5EF4-FFF2-40B4-BE49-F238E27FC236}">
                <a16:creationId xmlns:a16="http://schemas.microsoft.com/office/drawing/2014/main" id="{A7ED4B3F-D4F9-C2CC-661A-7467A27BC894}"/>
              </a:ext>
            </a:extLst>
          </p:cNvPr>
          <p:cNvPicPr>
            <a:picLocks noChangeAspect="1"/>
          </p:cNvPicPr>
          <p:nvPr/>
        </p:nvPicPr>
        <p:blipFill>
          <a:blip r:embed="rId5"/>
          <a:stretch>
            <a:fillRect/>
          </a:stretch>
        </p:blipFill>
        <p:spPr>
          <a:xfrm>
            <a:off x="5061772" y="1025097"/>
            <a:ext cx="3468323" cy="4163378"/>
          </a:xfrm>
          <a:prstGeom prst="rect">
            <a:avLst/>
          </a:prstGeom>
        </p:spPr>
      </p:pic>
      <p:sp>
        <p:nvSpPr>
          <p:cNvPr id="6" name="文本框 5">
            <a:extLst>
              <a:ext uri="{FF2B5EF4-FFF2-40B4-BE49-F238E27FC236}">
                <a16:creationId xmlns:a16="http://schemas.microsoft.com/office/drawing/2014/main" id="{E65368FB-DD4F-4283-689B-8DBDC347A711}"/>
              </a:ext>
            </a:extLst>
          </p:cNvPr>
          <p:cNvSpPr txBox="1"/>
          <p:nvPr/>
        </p:nvSpPr>
        <p:spPr>
          <a:xfrm>
            <a:off x="613904" y="1916606"/>
            <a:ext cx="4354336" cy="3139321"/>
          </a:xfrm>
          <a:prstGeom prst="rect">
            <a:avLst/>
          </a:prstGeom>
          <a:noFill/>
        </p:spPr>
        <p:txBody>
          <a:bodyPr wrap="square" rtlCol="0">
            <a:spAutoFit/>
          </a:bodyPr>
          <a:lstStyle/>
          <a:p>
            <a:r>
              <a:rPr lang="zh-CN" altLang="en-US" sz="1800" b="1" i="0" dirty="0">
                <a:solidFill>
                  <a:srgbClr val="C00000"/>
                </a:solidFill>
                <a:effectLst/>
                <a:latin typeface="system-ui"/>
              </a:rPr>
              <a:t>“求是创新”</a:t>
            </a:r>
            <a:r>
              <a:rPr lang="zh-CN" altLang="en-US" sz="1800" b="1" i="0" dirty="0">
                <a:solidFill>
                  <a:srgbClr val="333333"/>
                </a:solidFill>
                <a:effectLst/>
                <a:latin typeface="system-ui"/>
              </a:rPr>
              <a:t>的渊源可以追溯至浙大的前身求是书院。求是书院自创建之日起，就提倡“务求实学</a:t>
            </a:r>
            <a:r>
              <a:rPr lang="en-US" altLang="zh-CN" sz="1800" b="1" i="0" dirty="0">
                <a:solidFill>
                  <a:srgbClr val="333333"/>
                </a:solidFill>
                <a:effectLst/>
                <a:latin typeface="system-ui"/>
              </a:rPr>
              <a:t>,</a:t>
            </a:r>
            <a:r>
              <a:rPr lang="zh-CN" altLang="en-US" sz="1800" b="1" i="0" dirty="0">
                <a:solidFill>
                  <a:srgbClr val="333333"/>
                </a:solidFill>
                <a:effectLst/>
                <a:latin typeface="system-ui"/>
              </a:rPr>
              <a:t>存是去非”，形成了“正其谊、不谋其利，明其道、不计其功”、“以尽一已职责”的“求是”精神。</a:t>
            </a:r>
            <a:br>
              <a:rPr lang="zh-CN" altLang="en-US" sz="1800" b="1" dirty="0"/>
            </a:br>
            <a:r>
              <a:rPr lang="zh-CN" altLang="en-US" sz="1800" b="1" i="0" dirty="0">
                <a:solidFill>
                  <a:srgbClr val="333333"/>
                </a:solidFill>
                <a:effectLst/>
                <a:latin typeface="system-ui"/>
              </a:rPr>
              <a:t>新中国成立后，在继承和发扬求是精神的基础上，特别强调在新的历史条件下的开拓创新精神。逐渐形成了 “实事求是，严谨踏实，奋发进取，开拓创新”的优良校风。</a:t>
            </a:r>
            <a:endParaRPr kumimoji="0" lang="zh-CN" altLang="en-US" sz="18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endParaRPr lang="zh-CN" altLang="en-US" dirty="0"/>
          </a:p>
        </p:txBody>
      </p:sp>
    </p:spTree>
    <p:extLst>
      <p:ext uri="{BB962C8B-B14F-4D97-AF65-F5344CB8AC3E}">
        <p14:creationId xmlns:p14="http://schemas.microsoft.com/office/powerpoint/2010/main" val="2167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3" name="文本框 2">
            <a:extLst>
              <a:ext uri="{FF2B5EF4-FFF2-40B4-BE49-F238E27FC236}">
                <a16:creationId xmlns:a16="http://schemas.microsoft.com/office/drawing/2014/main" id="{5F6981C0-2E9E-82A9-41D3-36847D8A8C5A}"/>
              </a:ext>
            </a:extLst>
          </p:cNvPr>
          <p:cNvSpPr txBox="1"/>
          <p:nvPr/>
        </p:nvSpPr>
        <p:spPr>
          <a:xfrm>
            <a:off x="419304" y="1135023"/>
            <a:ext cx="8229396" cy="4339650"/>
          </a:xfrm>
          <a:prstGeom prst="rect">
            <a:avLst/>
          </a:prstGeom>
          <a:noFill/>
        </p:spPr>
        <p:txBody>
          <a:bodyPr wrap="square">
            <a:spAutoFit/>
          </a:bodyPr>
          <a:lstStyle/>
          <a:p>
            <a:r>
              <a:rPr lang="zh-CN" altLang="en-US" sz="2400" b="1" dirty="0">
                <a:solidFill>
                  <a:srgbClr val="C00000"/>
                </a:solidFill>
                <a:latin typeface="Times New Roman"/>
                <a:cs typeface="Times New Roman"/>
              </a:rPr>
              <a:t>什么是电子商务</a:t>
            </a:r>
            <a:r>
              <a:rPr lang="en-US" altLang="zh-CN" sz="2400" b="1" dirty="0">
                <a:solidFill>
                  <a:srgbClr val="C00000"/>
                </a:solidFill>
                <a:latin typeface="Times New Roman"/>
                <a:cs typeface="Times New Roman"/>
              </a:rPr>
              <a:t>?</a:t>
            </a:r>
            <a:br>
              <a:rPr lang="en-US" altLang="zh-CN" sz="2400" b="1" dirty="0">
                <a:solidFill>
                  <a:srgbClr val="C00000"/>
                </a:solidFill>
                <a:latin typeface="Times New Roman"/>
                <a:cs typeface="Times New Roman"/>
              </a:rPr>
            </a:br>
            <a:r>
              <a:rPr lang="zh-CN" altLang="en-US" sz="1800" b="1" dirty="0">
                <a:latin typeface="Times New Roman"/>
                <a:cs typeface="Times New Roman"/>
              </a:rPr>
              <a:t> </a:t>
            </a:r>
            <a:br>
              <a:rPr lang="zh-CN" altLang="en-US" sz="1800" b="1" dirty="0">
                <a:latin typeface="Times New Roman"/>
                <a:cs typeface="Times New Roman"/>
              </a:rPr>
            </a:br>
            <a:r>
              <a:rPr lang="zh-CN" altLang="en-US" sz="1800" b="1" dirty="0">
                <a:latin typeface="Times New Roman"/>
                <a:cs typeface="Times New Roman"/>
              </a:rPr>
              <a:t>维基百科的定义</a:t>
            </a:r>
            <a:endParaRPr lang="en-US" altLang="zh-CN" sz="1800" b="1" dirty="0">
              <a:latin typeface="Times New Roman"/>
              <a:cs typeface="Times New Roman"/>
            </a:endParaRPr>
          </a:p>
          <a:p>
            <a:r>
              <a:rPr lang="zh-CN" altLang="en-US" sz="1800" b="1" dirty="0">
                <a:latin typeface="Times New Roman"/>
                <a:cs typeface="Times New Roman"/>
              </a:rPr>
              <a:t>电子商务，简称电商，是指在</a:t>
            </a:r>
            <a:r>
              <a:rPr lang="zh-CN" altLang="en-US" sz="1800" b="1" dirty="0">
                <a:latin typeface="Times New Roman"/>
                <a:cs typeface="Times New Roman"/>
                <a:hlinkClick r:id="rId4" tooltip="互联网"/>
              </a:rPr>
              <a:t>互联网</a:t>
            </a:r>
            <a:r>
              <a:rPr lang="zh-CN" altLang="en-US" sz="1800" b="1" dirty="0">
                <a:latin typeface="Times New Roman"/>
                <a:cs typeface="Times New Roman"/>
              </a:rPr>
              <a:t>或电子交易方式进行交易活动和相关服务活动，是传统商业活动各环节的电子化、网络化。电子商务包括</a:t>
            </a:r>
            <a:r>
              <a:rPr lang="zh-CN" altLang="en-US" sz="1800" b="1" dirty="0">
                <a:latin typeface="Times New Roman"/>
                <a:cs typeface="Times New Roman"/>
                <a:hlinkClick r:id="rId5" tooltip="电子货币交换（页面不存在）"/>
              </a:rPr>
              <a:t>电子货币交换</a:t>
            </a:r>
            <a:r>
              <a:rPr lang="zh-CN" altLang="en-US" sz="1800" b="1" dirty="0">
                <a:latin typeface="Times New Roman"/>
                <a:cs typeface="Times New Roman"/>
              </a:rPr>
              <a:t>、</a:t>
            </a:r>
            <a:r>
              <a:rPr lang="zh-CN" altLang="en-US" sz="1800" b="1" dirty="0">
                <a:latin typeface="Times New Roman"/>
                <a:cs typeface="Times New Roman"/>
                <a:hlinkClick r:id="rId6" tooltip="供应链管理"/>
              </a:rPr>
              <a:t>供应链管理</a:t>
            </a:r>
            <a:r>
              <a:rPr lang="zh-CN" altLang="en-US" sz="1800" b="1" dirty="0">
                <a:latin typeface="Times New Roman"/>
                <a:cs typeface="Times New Roman"/>
              </a:rPr>
              <a:t>、</a:t>
            </a:r>
            <a:r>
              <a:rPr lang="zh-CN" altLang="en-US" sz="1800" b="1" dirty="0">
                <a:latin typeface="Times New Roman"/>
                <a:cs typeface="Times New Roman"/>
                <a:hlinkClick r:id="rId7" tooltip="电子交易市场（页面不存在）"/>
              </a:rPr>
              <a:t>电子交易市场</a:t>
            </a:r>
            <a:r>
              <a:rPr lang="zh-CN" altLang="en-US" sz="1800" b="1" dirty="0">
                <a:latin typeface="Times New Roman"/>
                <a:cs typeface="Times New Roman"/>
              </a:rPr>
              <a:t>、</a:t>
            </a:r>
            <a:r>
              <a:rPr lang="zh-CN" altLang="en-US" sz="1800" b="1" dirty="0">
                <a:latin typeface="Times New Roman"/>
                <a:cs typeface="Times New Roman"/>
                <a:hlinkClick r:id="rId8" tooltip="网络购物"/>
              </a:rPr>
              <a:t>网络购物</a:t>
            </a:r>
            <a:r>
              <a:rPr lang="zh-CN" altLang="en-US" sz="1800" b="1" dirty="0">
                <a:latin typeface="Times New Roman"/>
                <a:cs typeface="Times New Roman"/>
              </a:rPr>
              <a:t>、</a:t>
            </a:r>
            <a:r>
              <a:rPr lang="zh-CN" altLang="en-US" sz="1800" b="1" dirty="0">
                <a:latin typeface="Times New Roman"/>
                <a:cs typeface="Times New Roman"/>
                <a:hlinkClick r:id="rId9" tooltip="网络营销"/>
              </a:rPr>
              <a:t>网络营销</a:t>
            </a:r>
            <a:r>
              <a:rPr lang="zh-CN" altLang="en-US" sz="1800" b="1" dirty="0">
                <a:latin typeface="Times New Roman"/>
                <a:cs typeface="Times New Roman"/>
              </a:rPr>
              <a:t>、</a:t>
            </a:r>
            <a:r>
              <a:rPr lang="zh-CN" altLang="en-US" sz="1800" b="1" dirty="0">
                <a:latin typeface="Times New Roman"/>
                <a:cs typeface="Times New Roman"/>
                <a:hlinkClick r:id="rId10" tooltip="在线事务处理（页面不存在）"/>
              </a:rPr>
              <a:t>在线事务处理</a:t>
            </a:r>
            <a:r>
              <a:rPr lang="zh-CN" altLang="en-US" sz="1800" b="1" dirty="0">
                <a:latin typeface="Times New Roman"/>
                <a:cs typeface="Times New Roman"/>
              </a:rPr>
              <a:t>、</a:t>
            </a:r>
            <a:r>
              <a:rPr lang="zh-CN" altLang="en-US" sz="1800" b="1" dirty="0">
                <a:latin typeface="Times New Roman"/>
                <a:cs typeface="Times New Roman"/>
                <a:hlinkClick r:id="rId11" tooltip="电子数据交换"/>
              </a:rPr>
              <a:t>电子数据交换</a:t>
            </a:r>
            <a:r>
              <a:rPr lang="zh-CN" altLang="en-US" sz="1800" b="1" dirty="0">
                <a:latin typeface="Times New Roman"/>
                <a:cs typeface="Times New Roman"/>
              </a:rPr>
              <a:t>（</a:t>
            </a:r>
            <a:r>
              <a:rPr lang="en-US" altLang="zh-CN" sz="1800" b="1" dirty="0">
                <a:latin typeface="Times New Roman"/>
                <a:cs typeface="Times New Roman"/>
                <a:hlinkClick r:id="rId12" tooltip="EDI"/>
              </a:rPr>
              <a:t>EDI</a:t>
            </a:r>
            <a:r>
              <a:rPr lang="zh-CN" altLang="en-US" sz="1800" b="1" dirty="0">
                <a:latin typeface="Times New Roman"/>
                <a:cs typeface="Times New Roman"/>
              </a:rPr>
              <a:t>）、</a:t>
            </a:r>
            <a:r>
              <a:rPr lang="zh-CN" altLang="en-US" sz="1800" b="1" dirty="0">
                <a:latin typeface="Times New Roman"/>
                <a:cs typeface="Times New Roman"/>
                <a:hlinkClick r:id="rId13" tooltip="存货管理"/>
              </a:rPr>
              <a:t>存货管理</a:t>
            </a:r>
            <a:r>
              <a:rPr lang="zh-CN" altLang="en-US" sz="1800" b="1" dirty="0">
                <a:latin typeface="Times New Roman"/>
                <a:cs typeface="Times New Roman"/>
              </a:rPr>
              <a:t>和自动数据收集系统。在此过程中，利用到的信息技术包括</a:t>
            </a:r>
            <a:r>
              <a:rPr lang="zh-CN" altLang="en-US" sz="1800" b="1" dirty="0">
                <a:latin typeface="Times New Roman"/>
                <a:cs typeface="Times New Roman"/>
                <a:hlinkClick r:id="rId4" tooltip="互联网"/>
              </a:rPr>
              <a:t>互联网</a:t>
            </a:r>
            <a:r>
              <a:rPr lang="zh-CN" altLang="en-US" sz="1800" b="1" dirty="0">
                <a:latin typeface="Times New Roman"/>
                <a:cs typeface="Times New Roman"/>
              </a:rPr>
              <a:t>、</a:t>
            </a:r>
            <a:r>
              <a:rPr lang="zh-CN" altLang="en-US" sz="1800" b="1" dirty="0">
                <a:latin typeface="Times New Roman"/>
                <a:cs typeface="Times New Roman"/>
                <a:hlinkClick r:id="rId14" tooltip="万维网"/>
              </a:rPr>
              <a:t>万维网</a:t>
            </a:r>
            <a:r>
              <a:rPr lang="zh-CN" altLang="en-US" sz="1800" b="1" dirty="0">
                <a:latin typeface="Times New Roman"/>
                <a:cs typeface="Times New Roman"/>
              </a:rPr>
              <a:t>、</a:t>
            </a:r>
            <a:r>
              <a:rPr lang="zh-CN" altLang="en-US" sz="1800" b="1" dirty="0">
                <a:latin typeface="Times New Roman"/>
                <a:cs typeface="Times New Roman"/>
                <a:hlinkClick r:id="rId15" tooltip="电子邮件"/>
              </a:rPr>
              <a:t>电子邮件</a:t>
            </a:r>
            <a:r>
              <a:rPr lang="zh-CN" altLang="en-US" sz="1800" b="1" dirty="0">
                <a:latin typeface="Times New Roman"/>
                <a:cs typeface="Times New Roman"/>
              </a:rPr>
              <a:t>、</a:t>
            </a:r>
            <a:r>
              <a:rPr lang="zh-CN" altLang="en-US" sz="1800" b="1" dirty="0">
                <a:latin typeface="Times New Roman"/>
                <a:cs typeface="Times New Roman"/>
                <a:hlinkClick r:id="rId16" tooltip="数据库"/>
              </a:rPr>
              <a:t>数据库</a:t>
            </a:r>
            <a:r>
              <a:rPr lang="zh-CN" altLang="en-US" sz="1800" b="1" dirty="0">
                <a:latin typeface="Times New Roman"/>
                <a:cs typeface="Times New Roman"/>
              </a:rPr>
              <a:t>、</a:t>
            </a:r>
            <a:r>
              <a:rPr lang="zh-CN" altLang="en-US" sz="1800" b="1" dirty="0">
                <a:latin typeface="Times New Roman"/>
                <a:cs typeface="Times New Roman"/>
                <a:hlinkClick r:id="rId17" tooltip="电子目录（页面不存在）"/>
              </a:rPr>
              <a:t>电子目录</a:t>
            </a:r>
            <a:r>
              <a:rPr lang="zh-CN" altLang="en-US" sz="1800" b="1" dirty="0">
                <a:latin typeface="Times New Roman"/>
                <a:cs typeface="Times New Roman"/>
              </a:rPr>
              <a:t>和</a:t>
            </a:r>
            <a:r>
              <a:rPr lang="zh-CN" altLang="en-US" sz="1800" b="1" dirty="0">
                <a:latin typeface="Times New Roman"/>
                <a:cs typeface="Times New Roman"/>
                <a:hlinkClick r:id="rId18" tooltip="移动电话"/>
              </a:rPr>
              <a:t>移动电话</a:t>
            </a:r>
            <a:r>
              <a:rPr lang="zh-CN" altLang="en-US" sz="1800" b="1" dirty="0">
                <a:latin typeface="Times New Roman"/>
                <a:cs typeface="Times New Roman"/>
              </a:rPr>
              <a:t>。 </a:t>
            </a:r>
            <a:br>
              <a:rPr lang="en-US" altLang="zh-CN" sz="1800" b="1" dirty="0">
                <a:latin typeface="Times New Roman"/>
                <a:cs typeface="Times New Roman"/>
              </a:rPr>
            </a:br>
            <a:r>
              <a:rPr lang="zh-CN" altLang="en-US" sz="1800" b="1" dirty="0">
                <a:latin typeface="Times New Roman"/>
                <a:cs typeface="Times New Roman"/>
              </a:rPr>
              <a:t>（</a:t>
            </a:r>
            <a:r>
              <a:rPr lang="en-US" altLang="zh-CN" sz="1800" b="1" i="1" dirty="0">
                <a:latin typeface="Times New Roman"/>
                <a:cs typeface="Times New Roman"/>
              </a:rPr>
              <a:t>E-commerce is the activity of buying or selling of products on online services or over the Internet. Electronic commerce draws on technologies such as mobile commerce, electronic funds transfer, supply chain management, Internet marketing, online transaction processing, electronic data interchange (EDI), inventory management systems, and automated data collection systems.</a:t>
            </a:r>
            <a:r>
              <a:rPr lang="zh-CN" altLang="en-US" sz="1800" b="1" dirty="0">
                <a:latin typeface="Times New Roman"/>
                <a:cs typeface="Times New Roman"/>
              </a:rPr>
              <a:t>）</a:t>
            </a:r>
            <a:endParaRPr lang="en-US" altLang="zh-CN" sz="1800" b="1" dirty="0">
              <a:latin typeface="Times New Roman"/>
              <a:cs typeface="Times New Roman"/>
            </a:endParaRPr>
          </a:p>
          <a:p>
            <a:br>
              <a:rPr lang="en-US" altLang="zh-CN" sz="1800" b="1" i="1" dirty="0">
                <a:latin typeface="Times New Roman"/>
                <a:cs typeface="Times New Roman"/>
              </a:rPr>
            </a:br>
            <a:r>
              <a:rPr lang="en-US" altLang="zh-CN" sz="1800" b="1" dirty="0">
                <a:latin typeface="Times New Roman"/>
                <a:cs typeface="Times New Roman"/>
              </a:rPr>
              <a:t>https://en.wikipedia.org/wiki/E-commerce</a:t>
            </a:r>
            <a:endParaRPr lang="zh-CN" altLang="en-US" dirty="0"/>
          </a:p>
        </p:txBody>
      </p:sp>
    </p:spTree>
    <p:extLst>
      <p:ext uri="{BB962C8B-B14F-4D97-AF65-F5344CB8AC3E}">
        <p14:creationId xmlns:p14="http://schemas.microsoft.com/office/powerpoint/2010/main" val="367766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defTabSz="914400"/>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6" name="文本框 5">
            <a:extLst>
              <a:ext uri="{FF2B5EF4-FFF2-40B4-BE49-F238E27FC236}">
                <a16:creationId xmlns:a16="http://schemas.microsoft.com/office/drawing/2014/main" id="{6445DA74-2F92-797B-722D-D36A1B2C34DA}"/>
              </a:ext>
            </a:extLst>
          </p:cNvPr>
          <p:cNvSpPr txBox="1"/>
          <p:nvPr/>
        </p:nvSpPr>
        <p:spPr>
          <a:xfrm>
            <a:off x="832023" y="1064391"/>
            <a:ext cx="3172576" cy="2031325"/>
          </a:xfrm>
          <a:prstGeom prst="rect">
            <a:avLst/>
          </a:prstGeom>
          <a:noFill/>
        </p:spPr>
        <p:txBody>
          <a:bodyPr wrap="square">
            <a:spAutoFit/>
          </a:bodyPr>
          <a:lstStyle/>
          <a:p>
            <a:pPr algn="just"/>
            <a:r>
              <a:rPr lang="en-US" altLang="zh-CN" b="1" i="0" dirty="0">
                <a:effectLst/>
                <a:latin typeface="FZLanTingHei-R-GBK"/>
              </a:rPr>
              <a:t>2011-2021 </a:t>
            </a:r>
            <a:r>
              <a:rPr lang="zh-CN" altLang="en-US" b="1" i="0" dirty="0">
                <a:effectLst/>
                <a:latin typeface="FZLanTingHei-R-GBK"/>
              </a:rPr>
              <a:t>年我国电子商务交易额逐年增长。</a:t>
            </a:r>
            <a:r>
              <a:rPr lang="en-US" altLang="zh-CN" b="1" i="0" dirty="0">
                <a:effectLst/>
                <a:latin typeface="FZLanTingHei-R-GBK"/>
              </a:rPr>
              <a:t>2021 </a:t>
            </a:r>
            <a:r>
              <a:rPr lang="zh-CN" altLang="en-US" b="1" i="0" dirty="0">
                <a:effectLst/>
                <a:latin typeface="FZLanTingHei-R-GBK"/>
              </a:rPr>
              <a:t>年，全国电子商务交易额达到 </a:t>
            </a:r>
            <a:r>
              <a:rPr lang="en-US" altLang="zh-CN" b="1" i="0" dirty="0">
                <a:effectLst/>
                <a:latin typeface="FZLanTingHei-R-GBK"/>
              </a:rPr>
              <a:t>42.3 </a:t>
            </a:r>
            <a:r>
              <a:rPr lang="zh-CN" altLang="en-US" b="1" i="0" dirty="0">
                <a:effectLst/>
                <a:latin typeface="FZLanTingHei-R-GBK"/>
              </a:rPr>
              <a:t>万亿元，同比增长 </a:t>
            </a:r>
            <a:r>
              <a:rPr lang="en-US" altLang="zh-CN" b="1" i="0" dirty="0">
                <a:effectLst/>
                <a:latin typeface="FZLanTingHei-R-GBK"/>
              </a:rPr>
              <a:t>19.6%</a:t>
            </a:r>
            <a:r>
              <a:rPr lang="zh-CN" altLang="en-US" b="1" i="0" dirty="0">
                <a:effectLst/>
                <a:latin typeface="FZLanTingHei-R-GBK"/>
              </a:rPr>
              <a:t>，恢复高速增长。其中商品类交易额 </a:t>
            </a:r>
            <a:r>
              <a:rPr lang="en-US" altLang="zh-CN" b="1" i="0" dirty="0">
                <a:effectLst/>
                <a:latin typeface="FZLanTingHei-R-GBK"/>
              </a:rPr>
              <a:t>31.3 </a:t>
            </a:r>
            <a:r>
              <a:rPr lang="zh-CN" altLang="en-US" b="1" i="0" dirty="0">
                <a:effectLst/>
                <a:latin typeface="FZLanTingHei-R-GBK"/>
              </a:rPr>
              <a:t>万亿元，服务类交易达到 </a:t>
            </a:r>
            <a:r>
              <a:rPr lang="en-US" altLang="zh-CN" b="1" i="0" dirty="0">
                <a:effectLst/>
                <a:latin typeface="FZLanTingHei-R-GBK"/>
              </a:rPr>
              <a:t>11 </a:t>
            </a:r>
            <a:r>
              <a:rPr lang="zh-CN" altLang="en-US" b="1" i="0" dirty="0">
                <a:effectLst/>
                <a:latin typeface="FZLanTingHei-R-GBK"/>
              </a:rPr>
              <a:t>万亿元。</a:t>
            </a:r>
            <a:endParaRPr lang="zh-CN" altLang="en-US" b="1" dirty="0">
              <a:latin typeface="Helvetica Neue"/>
            </a:endParaRPr>
          </a:p>
        </p:txBody>
      </p:sp>
      <p:pic>
        <p:nvPicPr>
          <p:cNvPr id="9" name="图片 8">
            <a:extLst>
              <a:ext uri="{FF2B5EF4-FFF2-40B4-BE49-F238E27FC236}">
                <a16:creationId xmlns:a16="http://schemas.microsoft.com/office/drawing/2014/main" id="{1C455EB9-CD8C-E045-848F-64290F32B7D8}"/>
              </a:ext>
            </a:extLst>
          </p:cNvPr>
          <p:cNvPicPr>
            <a:picLocks noChangeAspect="1"/>
          </p:cNvPicPr>
          <p:nvPr/>
        </p:nvPicPr>
        <p:blipFill>
          <a:blip r:embed="rId4"/>
          <a:stretch>
            <a:fillRect/>
          </a:stretch>
        </p:blipFill>
        <p:spPr>
          <a:xfrm>
            <a:off x="4350587" y="898802"/>
            <a:ext cx="3961390" cy="2355800"/>
          </a:xfrm>
          <a:prstGeom prst="rect">
            <a:avLst/>
          </a:prstGeom>
        </p:spPr>
      </p:pic>
      <p:sp>
        <p:nvSpPr>
          <p:cNvPr id="10" name="文本框 9">
            <a:extLst>
              <a:ext uri="{FF2B5EF4-FFF2-40B4-BE49-F238E27FC236}">
                <a16:creationId xmlns:a16="http://schemas.microsoft.com/office/drawing/2014/main" id="{833426A3-9C0E-763C-7DFD-EB272081E2C4}"/>
              </a:ext>
            </a:extLst>
          </p:cNvPr>
          <p:cNvSpPr txBox="1"/>
          <p:nvPr/>
        </p:nvSpPr>
        <p:spPr>
          <a:xfrm>
            <a:off x="832023" y="3303616"/>
            <a:ext cx="3492267" cy="2585323"/>
          </a:xfrm>
          <a:prstGeom prst="rect">
            <a:avLst/>
          </a:prstGeom>
          <a:noFill/>
        </p:spPr>
        <p:txBody>
          <a:bodyPr wrap="square">
            <a:spAutoFit/>
          </a:bodyPr>
          <a:lstStyle/>
          <a:p>
            <a:pPr algn="just"/>
            <a:r>
              <a:rPr lang="zh-CN" altLang="en-US" b="1" dirty="0">
                <a:latin typeface="FZLanTingHei-R-GBK"/>
              </a:rPr>
              <a:t>随着电子商务的普及和高速发展，不论是网站还是移动客户端，都产生了海量的多源异构数据，如交易数据、点击流数据、产品描述数据、评价数据、轨迹数据、图片和视频等。这些数据，</a:t>
            </a:r>
            <a:r>
              <a:rPr lang="zh-CN" altLang="zh-CN" b="1" dirty="0">
                <a:latin typeface="FZLanTingHei-R-GBK"/>
              </a:rPr>
              <a:t>这使得</a:t>
            </a:r>
            <a:r>
              <a:rPr lang="zh-CN" altLang="en-US" b="1" dirty="0">
                <a:latin typeface="FZLanTingHei-R-GBK"/>
              </a:rPr>
              <a:t>“电子商务数据分析”</a:t>
            </a:r>
            <a:r>
              <a:rPr lang="zh-CN" altLang="zh-CN" b="1" dirty="0">
                <a:latin typeface="FZLanTingHei-R-GBK"/>
              </a:rPr>
              <a:t>成为已成为学术界和工业界共同关注的重要议题。</a:t>
            </a:r>
            <a:endParaRPr lang="zh-CN" altLang="en-US" b="1" dirty="0">
              <a:latin typeface="FZLanTingHei-R-GBK"/>
            </a:endParaRPr>
          </a:p>
        </p:txBody>
      </p:sp>
      <p:pic>
        <p:nvPicPr>
          <p:cNvPr id="11" name="图片 10">
            <a:extLst>
              <a:ext uri="{FF2B5EF4-FFF2-40B4-BE49-F238E27FC236}">
                <a16:creationId xmlns:a16="http://schemas.microsoft.com/office/drawing/2014/main" id="{3C698C20-140B-D1CF-E813-6042C7346D8C}"/>
              </a:ext>
            </a:extLst>
          </p:cNvPr>
          <p:cNvPicPr>
            <a:picLocks noChangeAspect="1"/>
          </p:cNvPicPr>
          <p:nvPr/>
        </p:nvPicPr>
        <p:blipFill>
          <a:blip r:embed="rId5"/>
          <a:stretch>
            <a:fillRect/>
          </a:stretch>
        </p:blipFill>
        <p:spPr>
          <a:xfrm>
            <a:off x="4914446" y="3429000"/>
            <a:ext cx="2120667" cy="2498039"/>
          </a:xfrm>
          <a:prstGeom prst="rect">
            <a:avLst/>
          </a:prstGeom>
        </p:spPr>
      </p:pic>
      <p:pic>
        <p:nvPicPr>
          <p:cNvPr id="2" name="图像" descr="图像">
            <a:extLst>
              <a:ext uri="{FF2B5EF4-FFF2-40B4-BE49-F238E27FC236}">
                <a16:creationId xmlns:a16="http://schemas.microsoft.com/office/drawing/2014/main" id="{FFABFAEA-717E-FC4C-1BD9-E428CFB14A69}"/>
              </a:ext>
            </a:extLst>
          </p:cNvPr>
          <p:cNvPicPr>
            <a:picLocks noChangeAspect="1"/>
          </p:cNvPicPr>
          <p:nvPr/>
        </p:nvPicPr>
        <p:blipFill>
          <a:blip r:embed="rId6"/>
          <a:stretch>
            <a:fillRect/>
          </a:stretch>
        </p:blipFill>
        <p:spPr>
          <a:xfrm>
            <a:off x="6482889" y="68365"/>
            <a:ext cx="614685" cy="576267"/>
          </a:xfrm>
          <a:prstGeom prst="rect">
            <a:avLst/>
          </a:prstGeom>
          <a:ln w="12700">
            <a:miter lim="400000"/>
          </a:ln>
        </p:spPr>
      </p:pic>
      <p:pic>
        <p:nvPicPr>
          <p:cNvPr id="3" name="图片 2">
            <a:extLst>
              <a:ext uri="{FF2B5EF4-FFF2-40B4-BE49-F238E27FC236}">
                <a16:creationId xmlns:a16="http://schemas.microsoft.com/office/drawing/2014/main" id="{DC8BA081-F211-B10D-1526-EEEAF515F977}"/>
              </a:ext>
            </a:extLst>
          </p:cNvPr>
          <p:cNvPicPr>
            <a:picLocks noChangeAspect="1"/>
          </p:cNvPicPr>
          <p:nvPr/>
        </p:nvPicPr>
        <p:blipFill>
          <a:blip r:embed="rId7"/>
          <a:stretch>
            <a:fillRect/>
          </a:stretch>
        </p:blipFill>
        <p:spPr>
          <a:xfrm>
            <a:off x="5002919" y="68365"/>
            <a:ext cx="1253471" cy="583656"/>
          </a:xfrm>
          <a:prstGeom prst="rect">
            <a:avLst/>
          </a:prstGeom>
        </p:spPr>
      </p:pic>
      <p:pic>
        <p:nvPicPr>
          <p:cNvPr id="4" name="图片 3">
            <a:extLst>
              <a:ext uri="{FF2B5EF4-FFF2-40B4-BE49-F238E27FC236}">
                <a16:creationId xmlns:a16="http://schemas.microsoft.com/office/drawing/2014/main" id="{3FABDFDF-6BC7-86D4-FFF5-AAD309F9CB9E}"/>
              </a:ext>
            </a:extLst>
          </p:cNvPr>
          <p:cNvPicPr>
            <a:picLocks noChangeAspect="1"/>
          </p:cNvPicPr>
          <p:nvPr/>
        </p:nvPicPr>
        <p:blipFill>
          <a:blip r:embed="rId8"/>
          <a:stretch>
            <a:fillRect/>
          </a:stretch>
        </p:blipFill>
        <p:spPr>
          <a:xfrm>
            <a:off x="7397798" y="70143"/>
            <a:ext cx="1675721" cy="556589"/>
          </a:xfrm>
          <a:prstGeom prst="rect">
            <a:avLst/>
          </a:prstGeom>
        </p:spPr>
      </p:pic>
    </p:spTree>
    <p:extLst>
      <p:ext uri="{BB962C8B-B14F-4D97-AF65-F5344CB8AC3E}">
        <p14:creationId xmlns:p14="http://schemas.microsoft.com/office/powerpoint/2010/main" val="4007821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课程背景</a:t>
            </a:r>
            <a:endParaRPr kumimoji="0" lang="en-US" altLang="zh-CN"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6" name="文本框 5">
            <a:extLst>
              <a:ext uri="{FF2B5EF4-FFF2-40B4-BE49-F238E27FC236}">
                <a16:creationId xmlns:a16="http://schemas.microsoft.com/office/drawing/2014/main" id="{6445DA74-2F92-797B-722D-D36A1B2C34DA}"/>
              </a:ext>
            </a:extLst>
          </p:cNvPr>
          <p:cNvSpPr txBox="1"/>
          <p:nvPr/>
        </p:nvSpPr>
        <p:spPr>
          <a:xfrm>
            <a:off x="632460" y="898802"/>
            <a:ext cx="7274009"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1" dirty="0">
                <a:latin typeface="Times New Roman"/>
                <a:cs typeface="Times New Roman"/>
              </a:rPr>
              <a:t>电子商务相对于传统零售业来说，最大的特点就是一切都可以通过数据化来监控和改进。通过数据可以看到用户从哪里来、如何组织产品可以实现很好的转化率、投放广告的效率如何等等问题。基于数据分析的每一点点改变，就是一点点提升企业营销能力，实现收益的提升。所以，</a:t>
            </a:r>
            <a:r>
              <a:rPr lang="zh-CN" altLang="en-US" b="1" dirty="0">
                <a:solidFill>
                  <a:srgbClr val="C00000"/>
                </a:solidFill>
                <a:latin typeface="Times New Roman"/>
                <a:cs typeface="Times New Roman"/>
              </a:rPr>
              <a:t>“电子商务数据分析”</a:t>
            </a:r>
            <a:r>
              <a:rPr lang="zh-CN" altLang="en-US" b="1" dirty="0">
                <a:latin typeface="Times New Roman"/>
                <a:cs typeface="Times New Roman"/>
              </a:rPr>
              <a:t>显得尤为重要。</a:t>
            </a:r>
            <a:endParaRPr lang="en-US" altLang="zh-CN" b="1" dirty="0">
              <a:latin typeface="Times New Roman"/>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b="1" dirty="0">
                <a:latin typeface="Times New Roman"/>
                <a:cs typeface="Times New Roman"/>
                <a:hlinkClick r:id="rId4"/>
              </a:rPr>
              <a:t>https://haokan.baidu.com/v?vid=6667814986859588738</a:t>
            </a:r>
            <a:endParaRPr lang="zh-CN" altLang="en-US" b="1" dirty="0">
              <a:latin typeface="Times New Roman"/>
              <a:cs typeface="Times New Roman"/>
            </a:endParaRPr>
          </a:p>
        </p:txBody>
      </p:sp>
      <p:sp>
        <p:nvSpPr>
          <p:cNvPr id="3" name="文本框 2">
            <a:extLst>
              <a:ext uri="{FF2B5EF4-FFF2-40B4-BE49-F238E27FC236}">
                <a16:creationId xmlns:a16="http://schemas.microsoft.com/office/drawing/2014/main" id="{C978DD05-0E0B-0699-0532-E554D8813868}"/>
              </a:ext>
            </a:extLst>
          </p:cNvPr>
          <p:cNvSpPr txBox="1"/>
          <p:nvPr/>
        </p:nvSpPr>
        <p:spPr>
          <a:xfrm>
            <a:off x="531341" y="2782203"/>
            <a:ext cx="7274008" cy="3477875"/>
          </a:xfrm>
          <a:prstGeom prst="rect">
            <a:avLst/>
          </a:prstGeom>
          <a:noFill/>
        </p:spPr>
        <p:txBody>
          <a:bodyPr wrap="square">
            <a:spAutoFit/>
          </a:bodyPr>
          <a:lstStyle/>
          <a:p>
            <a:r>
              <a:rPr lang="zh-CN" altLang="x-none" sz="2000" b="1" dirty="0">
                <a:latin typeface="Times New Roman"/>
                <a:cs typeface="Times New Roman"/>
              </a:rPr>
              <a:t>教材</a:t>
            </a:r>
            <a:r>
              <a:rPr lang="zh-CN" altLang="en-US" sz="2000" b="1" dirty="0">
                <a:latin typeface="Times New Roman"/>
                <a:cs typeface="Times New Roman"/>
              </a:rPr>
              <a:t>推荐</a:t>
            </a:r>
            <a:r>
              <a:rPr lang="x-none" altLang="zh-CN" sz="2000" b="1" dirty="0">
                <a:latin typeface="Times New Roman"/>
                <a:cs typeface="Times New Roman"/>
              </a:rPr>
              <a:t>:</a:t>
            </a:r>
            <a:endParaRPr lang="en-US" altLang="zh-CN" sz="2000" b="1" dirty="0">
              <a:latin typeface="Times New Roman"/>
              <a:cs typeface="Times New Roman"/>
            </a:endParaRPr>
          </a:p>
          <a:p>
            <a:r>
              <a:rPr lang="x-none" altLang="zh-CN" b="1" dirty="0">
                <a:latin typeface="Times New Roman"/>
                <a:cs typeface="Times New Roman"/>
              </a:rPr>
              <a:t>[</a:t>
            </a:r>
            <a:r>
              <a:rPr lang="en-US" altLang="zh-CN" b="1" dirty="0">
                <a:latin typeface="Times New Roman"/>
                <a:cs typeface="Times New Roman"/>
              </a:rPr>
              <a:t>1</a:t>
            </a:r>
            <a:r>
              <a:rPr lang="x-none" altLang="zh-CN" b="1" dirty="0">
                <a:latin typeface="Times New Roman"/>
                <a:cs typeface="Times New Roman"/>
              </a:rPr>
              <a:t>]</a:t>
            </a:r>
            <a:r>
              <a:rPr lang="zh-CN" altLang="en-US" b="1" dirty="0">
                <a:latin typeface="Times New Roman"/>
                <a:cs typeface="Times New Roman"/>
              </a:rPr>
              <a:t>大数据管理与应用导论，曹杰、李树青 著，科学出版社</a:t>
            </a:r>
            <a:endParaRPr lang="en-US" altLang="zh-CN" b="1" dirty="0">
              <a:latin typeface="Times New Roman"/>
              <a:cs typeface="Times New Roman"/>
            </a:endParaRPr>
          </a:p>
          <a:p>
            <a:r>
              <a:rPr lang="en-US" altLang="zh-CN" b="1" dirty="0">
                <a:solidFill>
                  <a:srgbClr val="C00000"/>
                </a:solidFill>
                <a:latin typeface="Times New Roman"/>
                <a:cs typeface="Times New Roman"/>
              </a:rPr>
              <a:t>[2]</a:t>
            </a:r>
            <a:r>
              <a:rPr lang="zh-CN" altLang="en-US" b="1" dirty="0">
                <a:solidFill>
                  <a:srgbClr val="C00000"/>
                </a:solidFill>
                <a:latin typeface="Times New Roman"/>
                <a:cs typeface="Times New Roman"/>
              </a:rPr>
              <a:t>电子商务大数据分析 </a:t>
            </a:r>
            <a:r>
              <a:rPr lang="en-US" altLang="zh-CN" b="1" dirty="0">
                <a:solidFill>
                  <a:srgbClr val="C00000"/>
                </a:solidFill>
                <a:latin typeface="Times New Roman"/>
                <a:cs typeface="Times New Roman"/>
              </a:rPr>
              <a:t>[Big Data Analytics in E-Commerce]</a:t>
            </a:r>
            <a:r>
              <a:rPr lang="zh-CN" altLang="en-US" b="1" dirty="0">
                <a:solidFill>
                  <a:srgbClr val="C00000"/>
                </a:solidFill>
                <a:latin typeface="Times New Roman"/>
                <a:cs typeface="Times New Roman"/>
              </a:rPr>
              <a:t>，曹杰、李树青 著，高等教育出版社</a:t>
            </a:r>
            <a:endParaRPr lang="en-US" altLang="zh-CN" b="1" dirty="0">
              <a:solidFill>
                <a:srgbClr val="C00000"/>
              </a:solidFill>
              <a:latin typeface="Times New Roman"/>
              <a:cs typeface="Times New Roman"/>
            </a:endParaRPr>
          </a:p>
          <a:p>
            <a:r>
              <a:rPr lang="en-US" altLang="zh-CN" b="1" dirty="0">
                <a:solidFill>
                  <a:srgbClr val="C00000"/>
                </a:solidFill>
                <a:latin typeface="Times New Roman"/>
                <a:cs typeface="Times New Roman"/>
              </a:rPr>
              <a:t>[3]</a:t>
            </a:r>
            <a:r>
              <a:rPr lang="zh-CN" altLang="en-US" b="1" dirty="0">
                <a:solidFill>
                  <a:srgbClr val="C00000"/>
                </a:solidFill>
                <a:latin typeface="Times New Roman"/>
                <a:cs typeface="Times New Roman"/>
              </a:rPr>
              <a:t>机器学习，周志华 著，清华大学出版社</a:t>
            </a:r>
            <a:br>
              <a:rPr lang="x-none" altLang="zh-CN" b="1" dirty="0">
                <a:latin typeface="Times New Roman"/>
                <a:cs typeface="Times New Roman"/>
              </a:rPr>
            </a:br>
            <a:r>
              <a:rPr lang="x-none" altLang="zh-CN" sz="1600" b="1" dirty="0">
                <a:latin typeface="Times New Roman"/>
                <a:cs typeface="Times New Roman"/>
              </a:rPr>
              <a:t>[</a:t>
            </a:r>
            <a:r>
              <a:rPr lang="en-US" altLang="zh-CN" sz="1600" b="1" dirty="0">
                <a:latin typeface="Times New Roman"/>
                <a:cs typeface="Times New Roman"/>
              </a:rPr>
              <a:t>4</a:t>
            </a:r>
            <a:r>
              <a:rPr lang="x-none" altLang="zh-CN" sz="1600" b="1" dirty="0">
                <a:latin typeface="Times New Roman"/>
                <a:cs typeface="Times New Roman"/>
              </a:rPr>
              <a:t>]</a:t>
            </a:r>
            <a:r>
              <a:rPr lang="zh-CN" altLang="en-US" sz="1600" b="1" dirty="0">
                <a:latin typeface="Times New Roman"/>
                <a:cs typeface="Times New Roman"/>
              </a:rPr>
              <a:t>电子商务数据分析 大数据营销 数据化运营 流量转化，杨伟强 著，人民邮电出版社</a:t>
            </a:r>
            <a:br>
              <a:rPr lang="en-US" altLang="zh-CN" sz="1600" b="1" dirty="0">
                <a:latin typeface="Times New Roman"/>
                <a:cs typeface="Times New Roman"/>
              </a:rPr>
            </a:br>
            <a:r>
              <a:rPr lang="en-US" altLang="zh-CN" sz="1600" b="1" dirty="0">
                <a:latin typeface="Times New Roman"/>
                <a:cs typeface="Times New Roman"/>
              </a:rPr>
              <a:t>[5]</a:t>
            </a:r>
            <a:r>
              <a:rPr lang="zh-CN" altLang="en-US" sz="1600" b="1" dirty="0">
                <a:latin typeface="Times New Roman"/>
                <a:cs typeface="Times New Roman"/>
              </a:rPr>
              <a:t>商务数据分析与应用，胡华江，杨甜甜 著，电子工业出版社</a:t>
            </a:r>
            <a:endParaRPr lang="en-US" altLang="zh-CN" sz="1600" b="1" dirty="0">
              <a:latin typeface="Times New Roman"/>
              <a:cs typeface="Times New Roman"/>
            </a:endParaRPr>
          </a:p>
          <a:p>
            <a:endParaRPr lang="en-US" altLang="zh-CN" sz="1600" b="1" dirty="0">
              <a:latin typeface="Times New Roman"/>
              <a:cs typeface="Times New Roman"/>
            </a:endParaRPr>
          </a:p>
          <a:p>
            <a:r>
              <a:rPr lang="en-US" altLang="zh-CN" sz="1600" b="1" dirty="0">
                <a:latin typeface="Times New Roman"/>
                <a:cs typeface="Times New Roman"/>
              </a:rPr>
              <a:t>B</a:t>
            </a:r>
            <a:r>
              <a:rPr lang="zh-CN" altLang="en-US" sz="1600" b="1" dirty="0">
                <a:latin typeface="Times New Roman"/>
                <a:cs typeface="Times New Roman"/>
              </a:rPr>
              <a:t>站：</a:t>
            </a:r>
            <a:endParaRPr lang="en-US" altLang="zh-CN" sz="1600" b="1" dirty="0">
              <a:latin typeface="Times New Roman"/>
              <a:cs typeface="Times New Roman"/>
            </a:endParaRPr>
          </a:p>
          <a:p>
            <a:r>
              <a:rPr lang="zh-CN" altLang="en-US" sz="1600" dirty="0">
                <a:hlinkClick r:id="rId5"/>
              </a:rPr>
              <a:t>李宏毅</a:t>
            </a:r>
            <a:r>
              <a:rPr lang="en-US" altLang="zh-CN" sz="1600" dirty="0">
                <a:hlinkClick r:id="rId5"/>
              </a:rPr>
              <a:t>.</a:t>
            </a:r>
            <a:r>
              <a:rPr lang="zh-CN" altLang="en-US" sz="1600" dirty="0">
                <a:hlinkClick r:id="rId5"/>
              </a:rPr>
              <a:t>机器学习</a:t>
            </a:r>
            <a:endParaRPr lang="en-US" altLang="zh-CN" sz="1600" dirty="0">
              <a:hlinkClick r:id="rId5"/>
            </a:endParaRPr>
          </a:p>
          <a:p>
            <a:r>
              <a:rPr lang="en-US" altLang="zh-CN" sz="1600" dirty="0">
                <a:hlinkClick r:id="rId5"/>
              </a:rPr>
              <a:t>https://www.bilibili.com/video/BV1VN4y1P7Zj/?spm_id_from=333.788.recommend_more_video.0</a:t>
            </a:r>
            <a:endParaRPr lang="zh-CN" altLang="en-US" sz="1600" dirty="0"/>
          </a:p>
        </p:txBody>
      </p:sp>
      <p:pic>
        <p:nvPicPr>
          <p:cNvPr id="4" name="图片 3">
            <a:extLst>
              <a:ext uri="{FF2B5EF4-FFF2-40B4-BE49-F238E27FC236}">
                <a16:creationId xmlns:a16="http://schemas.microsoft.com/office/drawing/2014/main" id="{02785021-3288-F157-A9BD-08AC4B62BE2D}"/>
              </a:ext>
            </a:extLst>
          </p:cNvPr>
          <p:cNvPicPr>
            <a:picLocks noChangeAspect="1"/>
          </p:cNvPicPr>
          <p:nvPr/>
        </p:nvPicPr>
        <p:blipFill>
          <a:blip r:embed="rId6"/>
          <a:stretch>
            <a:fillRect/>
          </a:stretch>
        </p:blipFill>
        <p:spPr>
          <a:xfrm>
            <a:off x="7711751" y="1976020"/>
            <a:ext cx="1385407" cy="1814076"/>
          </a:xfrm>
          <a:prstGeom prst="rect">
            <a:avLst/>
          </a:prstGeom>
        </p:spPr>
      </p:pic>
      <p:pic>
        <p:nvPicPr>
          <p:cNvPr id="7" name="图片 6">
            <a:extLst>
              <a:ext uri="{FF2B5EF4-FFF2-40B4-BE49-F238E27FC236}">
                <a16:creationId xmlns:a16="http://schemas.microsoft.com/office/drawing/2014/main" id="{817D6B2F-1310-25A0-4D27-B4735950119F}"/>
              </a:ext>
            </a:extLst>
          </p:cNvPr>
          <p:cNvPicPr>
            <a:picLocks noChangeAspect="1"/>
          </p:cNvPicPr>
          <p:nvPr/>
        </p:nvPicPr>
        <p:blipFill>
          <a:blip r:embed="rId7"/>
          <a:stretch>
            <a:fillRect/>
          </a:stretch>
        </p:blipFill>
        <p:spPr>
          <a:xfrm>
            <a:off x="7628642" y="3919171"/>
            <a:ext cx="1468516" cy="1554227"/>
          </a:xfrm>
          <a:prstGeom prst="rect">
            <a:avLst/>
          </a:prstGeom>
        </p:spPr>
      </p:pic>
    </p:spTree>
    <p:extLst>
      <p:ext uri="{BB962C8B-B14F-4D97-AF65-F5344CB8AC3E}">
        <p14:creationId xmlns:p14="http://schemas.microsoft.com/office/powerpoint/2010/main" val="305825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C95A522-F488-44CB-8089-9909D18293E0}"/>
              </a:ext>
            </a:extLst>
          </p:cNvPr>
          <p:cNvSpPr txBox="1"/>
          <p:nvPr/>
        </p:nvSpPr>
        <p:spPr>
          <a:xfrm>
            <a:off x="370701" y="360193"/>
            <a:ext cx="759528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rPr>
              <a:t>绪论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300" normalizeH="0" baseline="0" noProof="0" dirty="0">
              <a:ln>
                <a:noFill/>
              </a:ln>
              <a:solidFill>
                <a:srgbClr val="4F81BD"/>
              </a:solidFill>
              <a:effectLst/>
              <a:uLnTx/>
              <a:uFillTx/>
              <a:latin typeface="黑体" panose="02010609060101010101" charset="-122"/>
              <a:ea typeface="黑体" panose="02010609060101010101" charset="-122"/>
              <a:cs typeface="+mn-cs"/>
            </a:endParaRPr>
          </a:p>
        </p:txBody>
      </p:sp>
      <p:sp>
        <p:nvSpPr>
          <p:cNvPr id="2" name="Title 1">
            <a:extLst>
              <a:ext uri="{FF2B5EF4-FFF2-40B4-BE49-F238E27FC236}">
                <a16:creationId xmlns:a16="http://schemas.microsoft.com/office/drawing/2014/main" id="{0B818EBC-260C-8640-4A63-479E9A59F8A7}"/>
              </a:ext>
            </a:extLst>
          </p:cNvPr>
          <p:cNvSpPr txBox="1">
            <a:spLocks/>
          </p:cNvSpPr>
          <p:nvPr/>
        </p:nvSpPr>
        <p:spPr>
          <a:xfrm>
            <a:off x="368302" y="1511300"/>
            <a:ext cx="4633911" cy="3962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电子商务大数据分析</a:t>
            </a:r>
            <a:r>
              <a:rPr kumimoji="0" lang="en-US" sz="1800" b="0" i="0" u="none" strike="noStrike" kern="1200" cap="none" spc="0" normalizeH="0" baseline="0" noProof="0" dirty="0">
                <a:ln>
                  <a:noFill/>
                </a:ln>
                <a:solidFill>
                  <a:prstClr val="black"/>
                </a:solidFill>
                <a:effectLst/>
                <a:uLnTx/>
                <a:uFillTx/>
                <a:latin typeface="Times New Roman"/>
                <a:ea typeface="+mj-ea"/>
                <a:cs typeface="Times New Roman"/>
              </a:rPr>
              <a:t>[1].</a:t>
            </a:r>
            <a:br>
              <a:rPr kumimoji="0" lang="en-US" sz="1800" b="0" i="0" u="none" strike="noStrike" kern="1200" cap="none" spc="0" normalizeH="0" baseline="0" noProof="0" dirty="0">
                <a:ln>
                  <a:noFill/>
                </a:ln>
                <a:solidFill>
                  <a:prstClr val="black"/>
                </a:solidFill>
                <a:effectLst/>
                <a:uLnTx/>
                <a:uFillTx/>
                <a:latin typeface="Times New Roman"/>
                <a:ea typeface="+mj-ea"/>
                <a:cs typeface="Times New Roman"/>
              </a:rPr>
            </a:br>
            <a:br>
              <a:rPr kumimoji="0" lang="en-US" sz="1800" b="1" i="0" u="none" strike="noStrike" kern="1200" cap="none" spc="0" normalizeH="0" baseline="0" noProof="0" dirty="0">
                <a:ln>
                  <a:noFill/>
                </a:ln>
                <a:solidFill>
                  <a:prstClr val="black"/>
                </a:solidFill>
                <a:effectLst/>
                <a:uLnTx/>
                <a:uFillTx/>
                <a:latin typeface="Times New Roman"/>
                <a:ea typeface="+mj-ea"/>
                <a:cs typeface="Times New Roman"/>
              </a:rPr>
            </a:b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研究在电子商务环境下的大数据，涉及大量的事务，点击流数据，语音数据，视频数据等电商场景</a:t>
            </a:r>
            <a:r>
              <a:rPr kumimoji="0" lang="en-US" sz="1800" b="0" i="0" u="none" strike="noStrike" kern="1200" cap="none" spc="0" normalizeH="0" baseline="0" noProof="0" dirty="0">
                <a:ln>
                  <a:noFill/>
                </a:ln>
                <a:solidFill>
                  <a:prstClr val="black"/>
                </a:solidFill>
                <a:effectLst/>
                <a:uLnTx/>
                <a:uFillTx/>
                <a:latin typeface="+mj-lt"/>
                <a:ea typeface="+mj-ea"/>
                <a:cs typeface="Times New Roman"/>
              </a:rPr>
              <a:t> [2].</a:t>
            </a:r>
            <a:br>
              <a:rPr kumimoji="0" lang="en-US" sz="1800" b="0" i="0" u="none" strike="noStrike" kern="1200" cap="none" spc="0" normalizeH="0" baseline="0" noProof="0" dirty="0">
                <a:ln>
                  <a:noFill/>
                </a:ln>
                <a:solidFill>
                  <a:prstClr val="black"/>
                </a:solidFill>
                <a:effectLst/>
                <a:uLnTx/>
                <a:uFillTx/>
                <a:latin typeface="+mj-lt"/>
                <a:ea typeface="+mj-ea"/>
                <a:cs typeface="Times New Roman"/>
              </a:rPr>
            </a:br>
            <a:br>
              <a:rPr kumimoji="0" lang="en-US" sz="1800" b="0" i="0" u="none" strike="noStrike" kern="1200" cap="none" spc="0" normalizeH="0" baseline="0" noProof="0" dirty="0">
                <a:ln>
                  <a:noFill/>
                </a:ln>
                <a:solidFill>
                  <a:prstClr val="black"/>
                </a:solidFill>
                <a:effectLst/>
                <a:uLnTx/>
                <a:uFillTx/>
                <a:latin typeface="+mj-lt"/>
                <a:ea typeface="+mj-ea"/>
                <a:cs typeface="Times New Roman"/>
              </a:rPr>
            </a:b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a:rPr>
              <a:t>大数据分析用于发掘持续变化的模式，事件和机遇，并用于发现新的商业机会和保持敏捷的能力。</a:t>
            </a:r>
            <a:br>
              <a:rPr kumimoji="0" lang="en-US" sz="1800" b="1" i="0" u="none" strike="noStrike" kern="1200" cap="none" spc="0" normalizeH="0" baseline="0" noProof="0" dirty="0">
                <a:ln>
                  <a:noFill/>
                </a:ln>
                <a:solidFill>
                  <a:prstClr val="black"/>
                </a:solidFill>
                <a:effectLst/>
                <a:uLnTx/>
                <a:uFillTx/>
                <a:latin typeface="+mj-lt"/>
                <a:ea typeface="+mj-ea"/>
                <a:cs typeface="Times New Roman"/>
              </a:rPr>
            </a:br>
            <a:br>
              <a:rPr kumimoji="0" lang="en-US" sz="1800" b="1" i="0" u="none" strike="noStrike" kern="1200" cap="none" spc="0" normalizeH="0" baseline="0" noProof="0" dirty="0">
                <a:ln>
                  <a:noFill/>
                </a:ln>
                <a:solidFill>
                  <a:prstClr val="black"/>
                </a:solidFill>
                <a:effectLst/>
                <a:uLnTx/>
                <a:uFillTx/>
                <a:latin typeface="Times New Roman"/>
                <a:ea typeface="+mj-ea"/>
                <a:cs typeface="Times New Roman"/>
              </a:rPr>
            </a:br>
            <a:br>
              <a:rPr kumimoji="0" lang="en-US" sz="1800" b="1" i="0" u="none" strike="noStrike" kern="1200" cap="none" spc="0" normalizeH="0" baseline="0" noProof="0" dirty="0">
                <a:ln>
                  <a:noFill/>
                </a:ln>
                <a:solidFill>
                  <a:prstClr val="black"/>
                </a:solidFill>
                <a:effectLst/>
                <a:uLnTx/>
                <a:uFillTx/>
                <a:latin typeface="Times New Roman"/>
                <a:ea typeface="+mj-ea"/>
                <a:cs typeface="Times New Roman"/>
              </a:rPr>
            </a:br>
            <a:endParaRPr kumimoji="0" lang="en-US" sz="1800" b="1" i="0" u="none" strike="noStrike" kern="1200" cap="none" spc="0" normalizeH="0" baseline="0" noProof="0" dirty="0">
              <a:ln>
                <a:noFill/>
              </a:ln>
              <a:solidFill>
                <a:prstClr val="black"/>
              </a:solidFill>
              <a:effectLst/>
              <a:uLnTx/>
              <a:uFillTx/>
              <a:latin typeface="Times New Roman"/>
              <a:ea typeface="+mj-ea"/>
              <a:cs typeface="Times New Roman"/>
            </a:endParaRPr>
          </a:p>
        </p:txBody>
      </p:sp>
      <p:sp>
        <p:nvSpPr>
          <p:cNvPr id="3" name="文本框 2">
            <a:extLst>
              <a:ext uri="{FF2B5EF4-FFF2-40B4-BE49-F238E27FC236}">
                <a16:creationId xmlns:a16="http://schemas.microsoft.com/office/drawing/2014/main" id="{3A2CA70A-C3DB-3F17-952C-2A547BDDB753}"/>
              </a:ext>
            </a:extLst>
          </p:cNvPr>
          <p:cNvSpPr txBox="1"/>
          <p:nvPr/>
        </p:nvSpPr>
        <p:spPr>
          <a:xfrm>
            <a:off x="5002213" y="1235115"/>
            <a:ext cx="3862387"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案例研究</a:t>
            </a:r>
            <a:endPar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err="1">
                <a:ln>
                  <a:noFill/>
                </a:ln>
                <a:solidFill>
                  <a:prstClr val="black"/>
                </a:solidFill>
                <a:effectLst/>
                <a:uLnTx/>
                <a:uFillTx/>
                <a:latin typeface="Times New Roman"/>
                <a:ea typeface="宋体" panose="02010600030101010101" pitchFamily="2" charset="-122"/>
                <a:cs typeface="Times New Roman"/>
              </a:rPr>
              <a:t>Alimama</a:t>
            </a: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 </a:t>
            </a:r>
            <a:r>
              <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a:t>
            </a: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阿里妈妈</a:t>
            </a:r>
            <a:r>
              <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 [3]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rPr>
              <a:t>大数据驱动的电商平台</a:t>
            </a:r>
            <a:endParaRPr kumimoji="1" lang="en-US" altLang="zh-CN"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hlinkClick r:id="rId4"/>
              </a:rPr>
              <a:t>https://www.alimama.com/index.htm</a:t>
            </a:r>
            <a:endParaRPr kumimoji="1"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black"/>
              </a:solidFill>
              <a:effectLst/>
              <a:uLnTx/>
              <a:uFillTx/>
              <a:latin typeface="Times New Roman"/>
              <a:ea typeface="宋体" panose="02010600030101010101" pitchFamily="2" charset="-122"/>
              <a:cs typeface="Times New Roman"/>
            </a:endParaRPr>
          </a:p>
        </p:txBody>
      </p:sp>
      <p:pic>
        <p:nvPicPr>
          <p:cNvPr id="4" name="图片 3" descr="屏幕快照 2019-02-25 下午4.04.50.png">
            <a:extLst>
              <a:ext uri="{FF2B5EF4-FFF2-40B4-BE49-F238E27FC236}">
                <a16:creationId xmlns:a16="http://schemas.microsoft.com/office/drawing/2014/main" id="{75EE4E29-2D97-B722-1526-D91E72A94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217" y="3022600"/>
            <a:ext cx="2668421" cy="2298700"/>
          </a:xfrm>
          <a:prstGeom prst="rect">
            <a:avLst/>
          </a:prstGeom>
        </p:spPr>
      </p:pic>
    </p:spTree>
    <p:extLst>
      <p:ext uri="{BB962C8B-B14F-4D97-AF65-F5344CB8AC3E}">
        <p14:creationId xmlns:p14="http://schemas.microsoft.com/office/powerpoint/2010/main" val="38025340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8301</TotalTime>
  <Words>4946</Words>
  <Application>Microsoft Office PowerPoint</Application>
  <PresentationFormat>全屏显示(4:3)</PresentationFormat>
  <Paragraphs>339</Paragraphs>
  <Slides>42</Slides>
  <Notes>41</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FZLanTingHei-R-GBK</vt:lpstr>
      <vt:lpstr>Helvetica Neue</vt:lpstr>
      <vt:lpstr>Palatino</vt:lpstr>
      <vt:lpstr>新細明體</vt:lpstr>
      <vt:lpstr>system-ui</vt:lpstr>
      <vt:lpstr>等线</vt:lpstr>
      <vt:lpstr>黑体</vt:lpstr>
      <vt:lpstr>华文宋体</vt:lpstr>
      <vt:lpstr>宋体</vt:lpstr>
      <vt:lpstr>Microsoft YaHei</vt:lpstr>
      <vt:lpstr>Microsoft YaHei</vt:lpstr>
      <vt:lpstr>Arial</vt:lpstr>
      <vt:lpstr>Calibri</vt:lpstr>
      <vt:lpstr>Times New Roman</vt:lpstr>
      <vt:lpstr>Wingdings</vt:lpstr>
      <vt:lpstr>Office 主题</vt:lpstr>
      <vt:lpstr>电子商务数据分析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Identification of Influential Spreaders and Communities in Complex Networks</dc:title>
  <dc:creator>Hongliang</dc:creator>
  <cp:lastModifiedBy>朱 桂祥</cp:lastModifiedBy>
  <cp:revision>1595</cp:revision>
  <dcterms:created xsi:type="dcterms:W3CDTF">2018-04-16T01:14:22Z</dcterms:created>
  <dcterms:modified xsi:type="dcterms:W3CDTF">2023-03-06T14:34:57Z</dcterms:modified>
</cp:coreProperties>
</file>